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1.xml" ContentType="application/vnd.openxmlformats-officedocument.presentationml.notesSlide+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3" r:id="rId3"/>
    <p:sldMasterId id="2147483725" r:id="rId4"/>
    <p:sldMasterId id="2147483737" r:id="rId5"/>
    <p:sldMasterId id="2147483749" r:id="rId6"/>
    <p:sldMasterId id="2147483761" r:id="rId7"/>
    <p:sldMasterId id="2147483773" r:id="rId8"/>
    <p:sldMasterId id="2147483785" r:id="rId9"/>
    <p:sldMasterId id="2147483797" r:id="rId10"/>
    <p:sldMasterId id="2147483809" r:id="rId11"/>
    <p:sldMasterId id="2147483821" r:id="rId12"/>
    <p:sldMasterId id="2147483833" r:id="rId13"/>
    <p:sldMasterId id="2147483845" r:id="rId14"/>
    <p:sldMasterId id="2147483857" r:id="rId15"/>
    <p:sldMasterId id="2147483869" r:id="rId16"/>
    <p:sldMasterId id="2147483881" r:id="rId17"/>
    <p:sldMasterId id="2147483893" r:id="rId18"/>
    <p:sldMasterId id="2147483905" r:id="rId19"/>
    <p:sldMasterId id="2147484436" r:id="rId20"/>
    <p:sldMasterId id="2147484448" r:id="rId21"/>
    <p:sldMasterId id="2147484460" r:id="rId22"/>
    <p:sldMasterId id="2147484472" r:id="rId23"/>
    <p:sldMasterId id="2147484496" r:id="rId24"/>
    <p:sldMasterId id="2147484508" r:id="rId25"/>
    <p:sldMasterId id="2147484520" r:id="rId26"/>
    <p:sldMasterId id="2147484532" r:id="rId27"/>
    <p:sldMasterId id="2147484544" r:id="rId28"/>
    <p:sldMasterId id="2147484556" r:id="rId29"/>
    <p:sldMasterId id="2147484568" r:id="rId30"/>
    <p:sldMasterId id="2147484580" r:id="rId31"/>
    <p:sldMasterId id="2147484592" r:id="rId32"/>
    <p:sldMasterId id="2147484604" r:id="rId33"/>
    <p:sldMasterId id="2147484616" r:id="rId34"/>
  </p:sldMasterIdLst>
  <p:notesMasterIdLst>
    <p:notesMasterId r:id="rId88"/>
  </p:notesMasterIdLst>
  <p:handoutMasterIdLst>
    <p:handoutMasterId r:id="rId89"/>
  </p:handoutMasterIdLst>
  <p:sldIdLst>
    <p:sldId id="389" r:id="rId35"/>
    <p:sldId id="390" r:id="rId36"/>
    <p:sldId id="391" r:id="rId37"/>
    <p:sldId id="388" r:id="rId38"/>
    <p:sldId id="338" r:id="rId39"/>
    <p:sldId id="451" r:id="rId40"/>
    <p:sldId id="421" r:id="rId41"/>
    <p:sldId id="452" r:id="rId42"/>
    <p:sldId id="453" r:id="rId43"/>
    <p:sldId id="454" r:id="rId44"/>
    <p:sldId id="455" r:id="rId45"/>
    <p:sldId id="456" r:id="rId46"/>
    <p:sldId id="457" r:id="rId47"/>
    <p:sldId id="458" r:id="rId48"/>
    <p:sldId id="459" r:id="rId49"/>
    <p:sldId id="460" r:id="rId50"/>
    <p:sldId id="462" r:id="rId51"/>
    <p:sldId id="461" r:id="rId52"/>
    <p:sldId id="463" r:id="rId53"/>
    <p:sldId id="464" r:id="rId54"/>
    <p:sldId id="465" r:id="rId55"/>
    <p:sldId id="466" r:id="rId56"/>
    <p:sldId id="467" r:id="rId57"/>
    <p:sldId id="468" r:id="rId58"/>
    <p:sldId id="469" r:id="rId59"/>
    <p:sldId id="500" r:id="rId60"/>
    <p:sldId id="502" r:id="rId61"/>
    <p:sldId id="503" r:id="rId62"/>
    <p:sldId id="504" r:id="rId63"/>
    <p:sldId id="505" r:id="rId64"/>
    <p:sldId id="507" r:id="rId65"/>
    <p:sldId id="508" r:id="rId66"/>
    <p:sldId id="509" r:id="rId67"/>
    <p:sldId id="484" r:id="rId68"/>
    <p:sldId id="485" r:id="rId69"/>
    <p:sldId id="511" r:id="rId70"/>
    <p:sldId id="510" r:id="rId71"/>
    <p:sldId id="488" r:id="rId72"/>
    <p:sldId id="490" r:id="rId73"/>
    <p:sldId id="491" r:id="rId74"/>
    <p:sldId id="492" r:id="rId75"/>
    <p:sldId id="493" r:id="rId76"/>
    <p:sldId id="494" r:id="rId77"/>
    <p:sldId id="495" r:id="rId78"/>
    <p:sldId id="496" r:id="rId79"/>
    <p:sldId id="497" r:id="rId80"/>
    <p:sldId id="498" r:id="rId81"/>
    <p:sldId id="499" r:id="rId82"/>
    <p:sldId id="449" r:id="rId83"/>
    <p:sldId id="512" r:id="rId84"/>
    <p:sldId id="439" r:id="rId85"/>
    <p:sldId id="440" r:id="rId86"/>
    <p:sldId id="441" r:id="rId8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82F6F"/>
    <a:srgbClr val="C00000"/>
    <a:srgbClr val="FF697E"/>
    <a:srgbClr val="FCD8FF"/>
    <a:srgbClr val="0283C0"/>
    <a:srgbClr val="F8B6F1"/>
    <a:srgbClr val="DCB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09" autoAdjust="0"/>
    <p:restoredTop sz="91244" autoAdjust="0"/>
  </p:normalViewPr>
  <p:slideViewPr>
    <p:cSldViewPr>
      <p:cViewPr varScale="1">
        <p:scale>
          <a:sx n="63" d="100"/>
          <a:sy n="63" d="100"/>
        </p:scale>
        <p:origin x="-1362" y="4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slide" Target="slides/slide29.xml"/><Relationship Id="rId68" Type="http://schemas.openxmlformats.org/officeDocument/2006/relationships/slide" Target="slides/slide34.xml"/><Relationship Id="rId76" Type="http://schemas.openxmlformats.org/officeDocument/2006/relationships/slide" Target="slides/slide42.xml"/><Relationship Id="rId84" Type="http://schemas.openxmlformats.org/officeDocument/2006/relationships/slide" Target="slides/slide50.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slide" Target="slides/slide40.xml"/><Relationship Id="rId79" Type="http://schemas.openxmlformats.org/officeDocument/2006/relationships/slide" Target="slides/slide45.xml"/><Relationship Id="rId87"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slide" Target="slides/slide27.xml"/><Relationship Id="rId82" Type="http://schemas.openxmlformats.org/officeDocument/2006/relationships/slide" Target="slides/slide48.xml"/><Relationship Id="rId90"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slide" Target="slides/slide5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BC6B4D2-9F03-4430-A973-8AB237821E84}" type="datetimeFigureOut">
              <a:rPr lang="fr-FR"/>
              <a:pPr>
                <a:defRPr/>
              </a:pPr>
              <a:t>03/04/2018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FE8BBC-398C-463C-8DA7-D6CE18E49159}" type="slidenum">
              <a:rPr lang="fr-FR"/>
              <a:pPr>
                <a:defRPr/>
              </a:pPr>
              <a:t>‹N°›</a:t>
            </a:fld>
            <a:endParaRPr lang="fr-FR"/>
          </a:p>
        </p:txBody>
      </p:sp>
    </p:spTree>
    <p:extLst>
      <p:ext uri="{BB962C8B-B14F-4D97-AF65-F5344CB8AC3E}">
        <p14:creationId xmlns:p14="http://schemas.microsoft.com/office/powerpoint/2010/main" val="58430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EBB31BC-02B3-4625-9C12-89A4F5DAC1A1}" type="datetimeFigureOut">
              <a:rPr lang="fr-FR"/>
              <a:pPr>
                <a:defRPr/>
              </a:pPr>
              <a:t>03/04/2018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86992B-B1E6-4819-B45B-059AD0C8A306}" type="slidenum">
              <a:rPr lang="fr-FR"/>
              <a:pPr>
                <a:defRPr/>
              </a:pPr>
              <a:t>‹N°›</a:t>
            </a:fld>
            <a:endParaRPr lang="fr-FR"/>
          </a:p>
        </p:txBody>
      </p:sp>
    </p:spTree>
    <p:extLst>
      <p:ext uri="{BB962C8B-B14F-4D97-AF65-F5344CB8AC3E}">
        <p14:creationId xmlns:p14="http://schemas.microsoft.com/office/powerpoint/2010/main" val="18122329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a:p>
            <a:pPr eaLnBrk="1" hangingPunct="1">
              <a:spcBef>
                <a:spcPct val="0"/>
              </a:spcBef>
            </a:pPr>
            <a:endParaRPr lang="fr-FR" smtClean="0"/>
          </a:p>
          <a:p>
            <a:pPr eaLnBrk="1" hangingPunct="1">
              <a:spcBef>
                <a:spcPct val="0"/>
              </a:spcBef>
            </a:pPr>
            <a:endParaRPr lang="fr-FR" smtClean="0"/>
          </a:p>
        </p:txBody>
      </p:sp>
      <p:sp>
        <p:nvSpPr>
          <p:cNvPr id="2703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7D8D8136-D105-4F8B-B1BD-8728F6A5596F}" type="slidenum">
              <a:rPr lang="fr-FR" smtClean="0">
                <a:latin typeface="Calibri" pitchFamily="34" charset="0"/>
              </a:rPr>
              <a:pPr eaLnBrk="1" fontAlgn="base" hangingPunct="1">
                <a:spcBef>
                  <a:spcPct val="0"/>
                </a:spcBef>
                <a:spcAft>
                  <a:spcPct val="0"/>
                </a:spcAft>
              </a:pPr>
              <a:t>1</a:t>
            </a:fld>
            <a:endParaRPr lang="fr-FR"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b="1" dirty="0" smtClean="0"/>
              <a:t>Le calcul mental</a:t>
            </a:r>
            <a:r>
              <a:rPr lang="fr-FR" dirty="0" smtClean="0"/>
              <a:t> </a:t>
            </a:r>
            <a:r>
              <a:rPr lang="fr-FR" b="1" dirty="0" smtClean="0"/>
              <a:t>est une modalité de calcul sans recours à l’écrit</a:t>
            </a:r>
            <a:r>
              <a:rPr lang="fr-FR" dirty="0" smtClean="0"/>
              <a:t> si ce n’est, éventuellement, pour </a:t>
            </a:r>
            <a:r>
              <a:rPr lang="fr-FR" u="sng" dirty="0" smtClean="0"/>
              <a:t>l’énoncé proposé par l’enseignant et la réponse fournie par l’élève</a:t>
            </a:r>
            <a:r>
              <a:rPr lang="fr-FR" dirty="0" smtClean="0"/>
              <a:t>. Il n’est pas exclu non plus que la correction, elle, soit écrite pour être discutée de façon collective. </a:t>
            </a:r>
          </a:p>
        </p:txBody>
      </p:sp>
      <p:sp>
        <p:nvSpPr>
          <p:cNvPr id="4" name="Espace réservé du numéro de diapositive 3"/>
          <p:cNvSpPr>
            <a:spLocks noGrp="1"/>
          </p:cNvSpPr>
          <p:nvPr>
            <p:ph type="sldNum" sz="quarter" idx="5"/>
          </p:nvPr>
        </p:nvSpPr>
        <p:spPr/>
        <p:txBody>
          <a:bodyPr/>
          <a:lstStyle/>
          <a:p>
            <a:pPr>
              <a:defRPr/>
            </a:pPr>
            <a:fld id="{484A356F-0BD2-4A95-8DDD-1FC9FF28B681}" type="slidenum">
              <a:rPr lang="fr-FR" smtClean="0">
                <a:solidFill>
                  <a:prstClr val="black"/>
                </a:solidFill>
              </a:rPr>
              <a:pPr>
                <a:defRPr/>
              </a:pPr>
              <a:t>12</a:t>
            </a:fld>
            <a:endParaRPr lang="fr-F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b="1" smtClean="0"/>
              <a:t>Le calcul en ligne est une modalité de calcul écrit ou partiellement écrit. </a:t>
            </a:r>
            <a:endParaRPr lang="fr-FR" smtClean="0"/>
          </a:p>
          <a:p>
            <a:r>
              <a:rPr lang="fr-FR" smtClean="0"/>
              <a:t>Il se distingue à la fois : </a:t>
            </a:r>
          </a:p>
          <a:p>
            <a:r>
              <a:rPr lang="fr-FR" smtClean="0">
                <a:sym typeface="Wingdings" pitchFamily="2" charset="2"/>
              </a:rPr>
              <a:t> </a:t>
            </a:r>
            <a:r>
              <a:rPr lang="fr-FR" smtClean="0"/>
              <a:t>du calcul mental, en donnant la possibilité à chaque élève, s’il en ressent le besoin, d’écrire des étapes de calcul intermédiaires qui seraient trop lourdes à garder en mémoire ; </a:t>
            </a:r>
          </a:p>
          <a:p>
            <a:r>
              <a:rPr lang="fr-FR" smtClean="0">
                <a:sym typeface="Wingdings" pitchFamily="2" charset="2"/>
              </a:rPr>
              <a:t> </a:t>
            </a:r>
            <a:r>
              <a:rPr lang="fr-FR" smtClean="0"/>
              <a:t>du calcul posé, dans le sens où il ne consiste pas en la mise en œuvre d’un algorithme indé­pendant des nombres en jeu. </a:t>
            </a:r>
          </a:p>
          <a:p>
            <a:r>
              <a:rPr lang="fr-FR" smtClean="0"/>
              <a:t>L’énoncé est donné par le professeur à l’oral ou à l’écrit ; le résultat est donné par l’élève à l’écrit.</a:t>
            </a:r>
          </a:p>
        </p:txBody>
      </p:sp>
      <p:sp>
        <p:nvSpPr>
          <p:cNvPr id="4" name="Espace réservé du numéro de diapositive 3"/>
          <p:cNvSpPr>
            <a:spLocks noGrp="1"/>
          </p:cNvSpPr>
          <p:nvPr>
            <p:ph type="sldNum" sz="quarter" idx="5"/>
          </p:nvPr>
        </p:nvSpPr>
        <p:spPr/>
        <p:txBody>
          <a:bodyPr/>
          <a:lstStyle/>
          <a:p>
            <a:pPr>
              <a:defRPr/>
            </a:pPr>
            <a:fld id="{D985BFFF-A466-4695-85BC-A064E755D5A9}" type="slidenum">
              <a:rPr lang="fr-FR" smtClean="0">
                <a:solidFill>
                  <a:prstClr val="black"/>
                </a:solidFill>
              </a:rPr>
              <a:pPr>
                <a:defRPr/>
              </a:pPr>
              <a:t>13</a:t>
            </a:fld>
            <a:endParaRPr lang="fr-F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Le calcul en ligne est travaillé, </a:t>
            </a:r>
          </a:p>
          <a:p>
            <a:endParaRPr lang="fr-FR" smtClean="0"/>
          </a:p>
          <a:p>
            <a:r>
              <a:rPr lang="fr-FR" smtClean="0"/>
              <a:t>- d’une part en complément du calcul mental, </a:t>
            </a:r>
            <a:r>
              <a:rPr lang="fr-FR" u="sng" smtClean="0"/>
              <a:t>pour faciliter l’apprentissage des démarches</a:t>
            </a:r>
            <a:r>
              <a:rPr lang="fr-FR" smtClean="0"/>
              <a:t> et </a:t>
            </a:r>
            <a:r>
              <a:rPr lang="fr-FR" u="sng" smtClean="0"/>
              <a:t>la mémorisation des propriétés des nombres et des opérations</a:t>
            </a:r>
            <a:r>
              <a:rPr lang="fr-FR" smtClean="0"/>
              <a:t>, </a:t>
            </a:r>
            <a:r>
              <a:rPr lang="fr-FR" i="1" smtClean="0"/>
              <a:t>L’élève est ainsi amené à « faire parler » les nombres, c’est à dire à en envisager diverses écritures, des décompositions additives, multiplicatives ou utilisant les unités de numération.</a:t>
            </a:r>
            <a:endParaRPr lang="fr-FR" smtClean="0"/>
          </a:p>
          <a:p>
            <a:r>
              <a:rPr lang="fr-FR" smtClean="0"/>
              <a:t>- d’autre part </a:t>
            </a:r>
            <a:r>
              <a:rPr lang="fr-FR" u="sng" smtClean="0"/>
              <a:t>pour permettre d’effectuer</a:t>
            </a:r>
            <a:r>
              <a:rPr lang="fr-FR" smtClean="0"/>
              <a:t>, sans recours à un algorithme de calcul posé, </a:t>
            </a:r>
            <a:r>
              <a:rPr lang="fr-FR" u="sng" smtClean="0"/>
              <a:t>des calculs trop complexes pour être intégralement traités mentalement</a:t>
            </a:r>
            <a:r>
              <a:rPr lang="fr-FR" smtClean="0"/>
              <a:t>. </a:t>
            </a:r>
          </a:p>
          <a:p>
            <a:r>
              <a:rPr lang="fr-FR" smtClean="0"/>
              <a:t>Par exemple : 58 + 17 = 58 + 20 – 3 = 78 – 3 = 75, ou 12 × 62 = 620 + 124 = 744.</a:t>
            </a:r>
          </a:p>
          <a:p>
            <a:r>
              <a:rPr lang="fr-FR" i="1" smtClean="0"/>
              <a:t> </a:t>
            </a:r>
            <a:endParaRPr lang="fr-FR" smtClean="0"/>
          </a:p>
          <a:p>
            <a:r>
              <a:rPr lang="fr-FR" i="1" smtClean="0"/>
              <a:t>En calcul en ligne, les étapes écrites utiles pour l’élève peuvent, dans un premier temps, se présenter sous différentes formes : calculs séparés, arbres de calcul, écritures utilisant des mots ou des flèches, ou tout autre écrit qui accompagne la démarche de l’élève ; progressivement, en fin de cycle 3, ces étapes s’organisent pour devenir un calcul écrit en ligne.</a:t>
            </a:r>
            <a:endParaRPr lang="fr-FR" smtClean="0"/>
          </a:p>
          <a:p>
            <a:r>
              <a:rPr lang="fr-FR" i="1" smtClean="0"/>
              <a:t> </a:t>
            </a:r>
            <a:endParaRPr lang="fr-FR" smtClean="0"/>
          </a:p>
          <a:p>
            <a:r>
              <a:rPr lang="fr-FR" i="1" smtClean="0"/>
              <a:t>Le calcul en ligne est vu comme une phase intermédiaire entre le calcul mental et le calcul posé.</a:t>
            </a:r>
            <a:r>
              <a:rPr lang="fr-FR" smtClean="0"/>
              <a:t> </a:t>
            </a:r>
            <a:r>
              <a:rPr lang="fr-FR" i="1" smtClean="0"/>
              <a:t>Il n’est pas une autre manière d’écrire un calcul posé</a:t>
            </a:r>
            <a:endParaRPr lang="fr-FR" smtClean="0"/>
          </a:p>
          <a:p>
            <a:endParaRPr lang="fr-FR" smtClean="0"/>
          </a:p>
        </p:txBody>
      </p:sp>
      <p:sp>
        <p:nvSpPr>
          <p:cNvPr id="4" name="Espace réservé du numéro de diapositive 3"/>
          <p:cNvSpPr>
            <a:spLocks noGrp="1"/>
          </p:cNvSpPr>
          <p:nvPr>
            <p:ph type="sldNum" sz="quarter" idx="5"/>
          </p:nvPr>
        </p:nvSpPr>
        <p:spPr/>
        <p:txBody>
          <a:bodyPr/>
          <a:lstStyle/>
          <a:p>
            <a:pPr>
              <a:defRPr/>
            </a:pPr>
            <a:fld id="{235A9D11-5710-4A01-A638-21AEC6B109BD}" type="slidenum">
              <a:rPr lang="fr-FR" smtClean="0">
                <a:solidFill>
                  <a:prstClr val="black"/>
                </a:solidFill>
              </a:rPr>
              <a:pPr>
                <a:defRPr/>
              </a:pPr>
              <a:t>14</a:t>
            </a:fld>
            <a:endParaRPr lang="fr-F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Le calcul mental et le calcul en ligne vivent indépendamment mais se nourrissent mutuellement : </a:t>
            </a:r>
          </a:p>
          <a:p>
            <a:r>
              <a:rPr lang="fr-FR" u="sng" smtClean="0"/>
              <a:t>les habiletés développées en calcul mental</a:t>
            </a:r>
            <a:r>
              <a:rPr lang="fr-FR" smtClean="0"/>
              <a:t> sont au service du calcul en ligne, elles donnent progressivement accès au traitement en ligne de calculs de plus en plus complexes ; </a:t>
            </a:r>
          </a:p>
          <a:p>
            <a:r>
              <a:rPr lang="fr-FR" u="sng" smtClean="0"/>
              <a:t>le calcul en ligne peut aussi être vu comme une étape dans le développement du calcul men­tal</a:t>
            </a:r>
            <a:r>
              <a:rPr lang="fr-FR" smtClean="0"/>
              <a:t> ; le fait d’écrire certaines étapes de calcul permet en effet de libérer la mémoire de travail, favorisant ainsi l’entrée dans le calcul mental pour tous les élèves. Le calcul en ligne ne se limite toutefois pas à cette conception, certains calculs proposés en ligne ne peuvent en effet pas être gérés de façon purement mentale.</a:t>
            </a:r>
          </a:p>
        </p:txBody>
      </p:sp>
      <p:sp>
        <p:nvSpPr>
          <p:cNvPr id="4" name="Espace réservé du numéro de diapositive 3"/>
          <p:cNvSpPr>
            <a:spLocks noGrp="1"/>
          </p:cNvSpPr>
          <p:nvPr>
            <p:ph type="sldNum" sz="quarter" idx="5"/>
          </p:nvPr>
        </p:nvSpPr>
        <p:spPr/>
        <p:txBody>
          <a:bodyPr/>
          <a:lstStyle/>
          <a:p>
            <a:pPr>
              <a:defRPr/>
            </a:pPr>
            <a:fld id="{46973A6F-1313-42C3-82D3-FBFD0B9A92F1}" type="slidenum">
              <a:rPr lang="fr-FR" smtClean="0">
                <a:solidFill>
                  <a:prstClr val="black"/>
                </a:solidFill>
              </a:rPr>
              <a:pPr>
                <a:defRPr/>
              </a:pPr>
              <a:t>15</a:t>
            </a:fld>
            <a:endParaRPr 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p:cNvSpPr>
            <a:spLocks noGrp="1"/>
          </p:cNvSpPr>
          <p:nvPr>
            <p:ph type="body" idx="1"/>
          </p:nvPr>
        </p:nvSpPr>
        <p:spPr/>
        <p:txBody>
          <a:bodyPr/>
          <a:lstStyle/>
          <a:p>
            <a:pPr>
              <a:defRPr/>
            </a:pPr>
            <a:r>
              <a:rPr lang="fr-FR" b="1" dirty="0"/>
              <a:t>Le calcul mental et le calcul en ligne sont pratiqués pour : </a:t>
            </a:r>
          </a:p>
          <a:p>
            <a:pPr>
              <a:defRPr/>
            </a:pPr>
            <a:endParaRPr lang="fr-FR" dirty="0"/>
          </a:p>
          <a:p>
            <a:pPr>
              <a:defRPr/>
            </a:pPr>
            <a:r>
              <a:rPr lang="fr-FR" dirty="0"/>
              <a:t>• construire puis travailler la compréhension de la notion de nombre et des propriétés de notre numération décimale de position ; </a:t>
            </a:r>
          </a:p>
          <a:p>
            <a:pPr>
              <a:defRPr/>
            </a:pPr>
            <a:r>
              <a:rPr lang="fr-FR" dirty="0"/>
              <a:t>• développer la connaissance des nombres ; </a:t>
            </a:r>
          </a:p>
          <a:p>
            <a:pPr>
              <a:defRPr/>
            </a:pPr>
            <a:r>
              <a:rPr lang="fr-FR" dirty="0"/>
              <a:t>• travailler le sens des opérations ; </a:t>
            </a:r>
          </a:p>
          <a:p>
            <a:pPr>
              <a:defRPr/>
            </a:pPr>
            <a:r>
              <a:rPr lang="fr-FR" dirty="0"/>
              <a:t>• découvrir et utiliser les propriétés des opérations ; </a:t>
            </a:r>
          </a:p>
          <a:p>
            <a:pPr>
              <a:defRPr/>
            </a:pPr>
            <a:r>
              <a:rPr lang="fr-FR" dirty="0"/>
              <a:t>• développer des habiletés calculatoires ; </a:t>
            </a:r>
          </a:p>
          <a:p>
            <a:pPr>
              <a:defRPr/>
            </a:pPr>
            <a:r>
              <a:rPr lang="fr-FR" dirty="0"/>
              <a:t>• construire progressivement des faits numériques et des procédures élémentaires qui seront utiles pour mener des calculs posés et permettront de traiter des calculs (mentaux ou en ligne) plus complexes ; </a:t>
            </a:r>
          </a:p>
          <a:p>
            <a:pPr>
              <a:defRPr/>
            </a:pPr>
            <a:r>
              <a:rPr lang="fr-FR" dirty="0"/>
              <a:t>• développer des compétences dans le cadre de la résolution de problèmes, par exemple au niveau du choix des opérations. </a:t>
            </a:r>
          </a:p>
          <a:p>
            <a:pPr>
              <a:defRPr/>
            </a:pPr>
            <a:endParaRPr lang="fr-FR" dirty="0">
              <a:sym typeface="Wingdings" panose="05000000000000000000" pitchFamily="2" charset="2"/>
            </a:endParaRPr>
          </a:p>
          <a:p>
            <a:pPr marL="171450" indent="-171450">
              <a:buFont typeface="Wingdings" charset="0"/>
              <a:buChar char="à"/>
              <a:defRPr/>
            </a:pPr>
            <a:r>
              <a:rPr lang="fr-FR" dirty="0"/>
              <a:t>Via le calcul mental et le calcul en ligne, on apprend aussi à déterminer un ordre de grandeur et à pratiquer le calcul approché. Cette capacité est particulièrement utile pour contrôler un résultat et développer l’esprit critique. </a:t>
            </a:r>
          </a:p>
          <a:p>
            <a:pPr>
              <a:defRPr/>
            </a:pPr>
            <a:endParaRPr lang="fr-FR" dirty="0"/>
          </a:p>
          <a:p>
            <a:pPr>
              <a:defRPr/>
            </a:pPr>
            <a:r>
              <a:rPr lang="fr-FR" dirty="0"/>
              <a:t>Tous ces éléments recourent au développement d’une intelligence de calcul.</a:t>
            </a:r>
          </a:p>
          <a:p>
            <a:pPr>
              <a:defRPr/>
            </a:pPr>
            <a:r>
              <a:rPr lang="fr-FR" dirty="0">
                <a:solidFill>
                  <a:prstClr val="black"/>
                </a:solidFill>
              </a:rPr>
              <a:t>Ainsi les programmes et la recherche insistent sur : </a:t>
            </a:r>
          </a:p>
          <a:p>
            <a:pPr marL="171450" indent="-171450">
              <a:buFontTx/>
              <a:buChar char="-"/>
              <a:defRPr/>
            </a:pPr>
            <a:r>
              <a:rPr lang="fr-FR" dirty="0">
                <a:solidFill>
                  <a:prstClr val="black"/>
                </a:solidFill>
              </a:rPr>
              <a:t>le fait  que le CL et CM doivent être travaillés avant le calcul posé</a:t>
            </a:r>
          </a:p>
          <a:p>
            <a:pPr marL="171450" indent="-171450" eaLnBrk="1" fontAlgn="auto" hangingPunct="1">
              <a:spcBef>
                <a:spcPts val="0"/>
              </a:spcBef>
              <a:spcAft>
                <a:spcPts val="0"/>
              </a:spcAft>
              <a:buFontTx/>
              <a:buChar char="-"/>
              <a:defRPr/>
            </a:pPr>
            <a:r>
              <a:rPr lang="fr-FR" dirty="0">
                <a:solidFill>
                  <a:prstClr val="black"/>
                </a:solidFill>
              </a:rPr>
              <a:t>le temps à consacrer au CL qui doit être plus long et sur des périodes plus longues </a:t>
            </a:r>
          </a:p>
          <a:p>
            <a:pPr marL="171450" indent="-171450" eaLnBrk="1" fontAlgn="auto" hangingPunct="1">
              <a:spcBef>
                <a:spcPts val="0"/>
              </a:spcBef>
              <a:spcAft>
                <a:spcPts val="0"/>
              </a:spcAft>
              <a:buFontTx/>
              <a:buChar char="-"/>
              <a:defRPr/>
            </a:pPr>
            <a:r>
              <a:rPr lang="fr-FR" dirty="0">
                <a:solidFill>
                  <a:prstClr val="black"/>
                </a:solidFill>
              </a:rPr>
              <a:t>l’importance de travailler les répertoires (mémorisation des tables et faits numériques, « sous procédure »)</a:t>
            </a:r>
          </a:p>
          <a:p>
            <a:pPr marL="171450" indent="-171450" eaLnBrk="1" fontAlgn="auto" hangingPunct="1">
              <a:spcBef>
                <a:spcPts val="0"/>
              </a:spcBef>
              <a:spcAft>
                <a:spcPts val="0"/>
              </a:spcAft>
              <a:buFontTx/>
              <a:buChar char="-"/>
              <a:defRPr/>
            </a:pPr>
            <a:r>
              <a:rPr lang="fr-FR" dirty="0">
                <a:solidFill>
                  <a:prstClr val="black"/>
                </a:solidFill>
              </a:rPr>
              <a:t>l’utilisation du CL et le CM pour effectuer un calcul approché et déterminer l’ordre de grandeur,</a:t>
            </a:r>
          </a:p>
          <a:p>
            <a:pPr marL="171450" indent="-171450" eaLnBrk="1" fontAlgn="auto" hangingPunct="1">
              <a:spcBef>
                <a:spcPts val="0"/>
              </a:spcBef>
              <a:spcAft>
                <a:spcPts val="0"/>
              </a:spcAft>
              <a:buFontTx/>
              <a:buChar char="-"/>
              <a:defRPr/>
            </a:pPr>
            <a:endParaRPr lang="fr-FR" dirty="0">
              <a:solidFill>
                <a:prstClr val="black"/>
              </a:solidFill>
            </a:endParaRPr>
          </a:p>
        </p:txBody>
      </p:sp>
      <p:sp>
        <p:nvSpPr>
          <p:cNvPr id="4" name="Espace réservé du numéro de diapositive 3"/>
          <p:cNvSpPr>
            <a:spLocks noGrp="1"/>
          </p:cNvSpPr>
          <p:nvPr>
            <p:ph type="sldNum" sz="quarter" idx="5"/>
          </p:nvPr>
        </p:nvSpPr>
        <p:spPr/>
        <p:txBody>
          <a:bodyPr/>
          <a:lstStyle/>
          <a:p>
            <a:pPr>
              <a:defRPr/>
            </a:pPr>
            <a:fld id="{A93EE3FC-92A3-4632-AEC5-D924CF6329B4}" type="slidenum">
              <a:rPr lang="fr-FR" smtClean="0">
                <a:solidFill>
                  <a:prstClr val="black"/>
                </a:solidFill>
              </a:rPr>
              <a:pPr>
                <a:defRPr/>
              </a:pPr>
              <a:t>16</a:t>
            </a:fld>
            <a:endParaRPr lang="fr-F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Le calcul mental et le calcul en ligne vivent indépendamment mais se nourrissent mutuellement : </a:t>
            </a:r>
          </a:p>
          <a:p>
            <a:r>
              <a:rPr lang="fr-FR" u="sng" smtClean="0"/>
              <a:t>les habiletés développées en calcul mental</a:t>
            </a:r>
            <a:r>
              <a:rPr lang="fr-FR" smtClean="0"/>
              <a:t> sont au service du calcul en ligne, elles donnent progressivement accès au traitement en ligne de calculs de plus en plus complexes ; </a:t>
            </a:r>
          </a:p>
          <a:p>
            <a:r>
              <a:rPr lang="fr-FR" u="sng" smtClean="0"/>
              <a:t>le calcul en ligne peut aussi être vu comme une étape dans le développement du calcul men­tal</a:t>
            </a:r>
            <a:r>
              <a:rPr lang="fr-FR" smtClean="0"/>
              <a:t> ; le fait d’écrire certaines étapes de calcul permet en effet de libérer la mémoire de travail, favorisant ainsi l’entrée dans le calcul mental pour tous les élèves. Le calcul en ligne ne se limite toutefois pas à cette conception, certains calculs proposés en ligne ne peuvent en effet pas être gérés de façon purement mentale.</a:t>
            </a:r>
          </a:p>
        </p:txBody>
      </p:sp>
      <p:sp>
        <p:nvSpPr>
          <p:cNvPr id="4" name="Espace réservé du numéro de diapositive 3"/>
          <p:cNvSpPr>
            <a:spLocks noGrp="1"/>
          </p:cNvSpPr>
          <p:nvPr>
            <p:ph type="sldNum" sz="quarter" idx="5"/>
          </p:nvPr>
        </p:nvSpPr>
        <p:spPr/>
        <p:txBody>
          <a:bodyPr/>
          <a:lstStyle/>
          <a:p>
            <a:pPr>
              <a:defRPr/>
            </a:pPr>
            <a:fld id="{5BDFDA90-2E14-4020-9345-97CBD6EE52B3}" type="slidenum">
              <a:rPr lang="fr-FR" smtClean="0">
                <a:solidFill>
                  <a:prstClr val="black"/>
                </a:solidFill>
              </a:rPr>
              <a:pPr>
                <a:defRPr/>
              </a:pPr>
              <a:t>17</a:t>
            </a:fld>
            <a:endParaRPr lang="fr-F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b="1" smtClean="0"/>
              <a:t>Le calcul posé est une modalité de calcul écrit</a:t>
            </a:r>
            <a:r>
              <a:rPr lang="fr-FR" smtClean="0"/>
              <a:t> consistant à l’application d’un algorithme opératoire (par exemple celui de la multiplication entre nombres décimaux).</a:t>
            </a:r>
          </a:p>
          <a:p>
            <a:r>
              <a:rPr lang="fr-FR" b="1" smtClean="0"/>
              <a:t>Le calcul posé</a:t>
            </a:r>
            <a:r>
              <a:rPr lang="fr-FR" smtClean="0"/>
              <a:t> permet de disposer d’une méthode de calcul sécurisante, car elle permet de garantir l’obtention d’un résultat. </a:t>
            </a:r>
          </a:p>
          <a:p>
            <a:r>
              <a:rPr lang="fr-FR" smtClean="0"/>
              <a:t>Le calcul posé donne l’occasion de </a:t>
            </a:r>
            <a:r>
              <a:rPr lang="fr-FR" u="sng" smtClean="0"/>
              <a:t>réinvestir les faits numériques</a:t>
            </a:r>
            <a:r>
              <a:rPr lang="fr-FR" smtClean="0"/>
              <a:t> (tables d’addition et de multiplication en particulier) et </a:t>
            </a:r>
            <a:r>
              <a:rPr lang="fr-FR" u="sng" smtClean="0"/>
              <a:t>les connaissances sur la numération</a:t>
            </a:r>
            <a:r>
              <a:rPr lang="fr-FR" smtClean="0"/>
              <a:t>. </a:t>
            </a:r>
          </a:p>
          <a:p>
            <a:r>
              <a:rPr lang="fr-FR" smtClean="0"/>
              <a:t>Le calcul posé </a:t>
            </a:r>
            <a:r>
              <a:rPr lang="fr-FR" u="sng" smtClean="0"/>
              <a:t>permet l’étude du fonctionnement d’algorithmes complexes </a:t>
            </a:r>
            <a:r>
              <a:rPr lang="fr-FR" smtClean="0"/>
              <a:t>à partir de leur mise en pratique. </a:t>
            </a:r>
          </a:p>
          <a:p>
            <a:r>
              <a:rPr lang="fr-FR" i="1" smtClean="0"/>
              <a:t>Le calcul posé donc intervient en bout de processus d’apprentissage pour réinvestir les faits numériques travaillés lors des séances de calcul mental et de calcul en ligne</a:t>
            </a:r>
            <a:r>
              <a:rPr lang="fr-FR" smtClean="0"/>
              <a:t> </a:t>
            </a:r>
          </a:p>
          <a:p>
            <a:endParaRPr lang="fr-FR" smtClean="0"/>
          </a:p>
          <a:p>
            <a:r>
              <a:rPr lang="fr-FR" altLang="fr-FR" b="1" smtClean="0"/>
              <a:t>Les</a:t>
            </a:r>
            <a:r>
              <a:rPr lang="fr-FR" altLang="fr-FR" smtClean="0"/>
              <a:t> </a:t>
            </a:r>
            <a:r>
              <a:rPr lang="fr-FR" altLang="fr-FR" b="1" smtClean="0"/>
              <a:t>techniques</a:t>
            </a:r>
            <a:r>
              <a:rPr lang="fr-FR" altLang="fr-FR" smtClean="0"/>
              <a:t> </a:t>
            </a:r>
            <a:r>
              <a:rPr lang="fr-FR" altLang="fr-FR" b="1" smtClean="0"/>
              <a:t>opératoires</a:t>
            </a:r>
            <a:r>
              <a:rPr lang="fr-FR" altLang="fr-FR" smtClean="0"/>
              <a:t> ne sont pas une priorité:</a:t>
            </a:r>
          </a:p>
          <a:p>
            <a:pPr>
              <a:buFontTx/>
              <a:buChar char="-"/>
            </a:pPr>
            <a:r>
              <a:rPr lang="fr-FR" altLang="fr-FR" smtClean="0"/>
              <a:t>elles ne répondent pas aux mêmes besoins que le calcul mental;</a:t>
            </a:r>
          </a:p>
          <a:p>
            <a:pPr>
              <a:buFontTx/>
              <a:buChar char="-"/>
            </a:pPr>
            <a:r>
              <a:rPr lang="fr-FR" altLang="fr-FR" smtClean="0"/>
              <a:t>elles doivent être en lien avec la numération;</a:t>
            </a:r>
          </a:p>
          <a:p>
            <a:pPr>
              <a:buFontTx/>
              <a:buChar char="-"/>
            </a:pPr>
            <a:r>
              <a:rPr lang="fr-FR" altLang="fr-FR" smtClean="0"/>
              <a:t>elles doivent s’inscrire dans une cohérence de cycle quant à leur mise en œuvre.</a:t>
            </a:r>
          </a:p>
          <a:p>
            <a:endParaRPr lang="fr-FR" smtClean="0"/>
          </a:p>
          <a:p>
            <a:r>
              <a:rPr lang="fr-FR" smtClean="0"/>
              <a:t>Le choix des algorithmes de calcul posé travaillés tout au long de la scolarité d’un élève doit être cohérent, par exemple : </a:t>
            </a:r>
          </a:p>
          <a:p>
            <a:r>
              <a:rPr lang="fr-FR" smtClean="0"/>
              <a:t>Où positionne-t-on les retenues pour les additions et les multiplications ? </a:t>
            </a:r>
          </a:p>
          <a:p>
            <a:r>
              <a:rPr lang="fr-FR" smtClean="0"/>
              <a:t>Quel algorithme choisit-on pour la soustraction ? (« par cassage », « par compléments », « par ajouts simultanés », etc.). Ceci ne signifie pas que la trace écrite ne peut pas évoluer, ainsi pour la division les soustractions peuvent ne plus apparaître et être effectuées mentalement quand le diviseur est simple et que l’élève est en mesure de gérer ces soustractions mentalement. </a:t>
            </a:r>
          </a:p>
          <a:p>
            <a:endParaRPr lang="fr-FR" smtClean="0"/>
          </a:p>
          <a:p>
            <a:pPr eaLnBrk="1" hangingPunct="1">
              <a:spcBef>
                <a:spcPct val="0"/>
              </a:spcBef>
            </a:pPr>
            <a:r>
              <a:rPr lang="fr-FR" smtClean="0">
                <a:sym typeface="Wingdings" pitchFamily="2" charset="2"/>
              </a:rPr>
              <a:t> </a:t>
            </a:r>
            <a:r>
              <a:rPr lang="fr-FR" smtClean="0"/>
              <a:t>En calcul posé, on découvre les algorithmes de calcul de l’addition, la soustraction et la multiplication, </a:t>
            </a:r>
            <a:r>
              <a:rPr lang="fr-FR" u="sng" smtClean="0"/>
              <a:t>lorsque le calcul mental et le calcul en ligne ont montré leurs limites en termes d’efficacité</a:t>
            </a:r>
            <a:r>
              <a:rPr lang="fr-FR" smtClean="0"/>
              <a:t>. </a:t>
            </a:r>
          </a:p>
          <a:p>
            <a:endParaRPr lang="fr-FR" smtClean="0"/>
          </a:p>
          <a:p>
            <a:endParaRPr lang="fr-FR" smtClean="0"/>
          </a:p>
        </p:txBody>
      </p:sp>
      <p:sp>
        <p:nvSpPr>
          <p:cNvPr id="4" name="Espace réservé du numéro de diapositive 3"/>
          <p:cNvSpPr>
            <a:spLocks noGrp="1"/>
          </p:cNvSpPr>
          <p:nvPr>
            <p:ph type="sldNum" sz="quarter" idx="5"/>
          </p:nvPr>
        </p:nvSpPr>
        <p:spPr/>
        <p:txBody>
          <a:bodyPr/>
          <a:lstStyle/>
          <a:p>
            <a:pPr>
              <a:defRPr/>
            </a:pPr>
            <a:fld id="{43F98665-DD5B-45F7-A74F-533935D39F93}" type="slidenum">
              <a:rPr lang="fr-FR" smtClean="0">
                <a:solidFill>
                  <a:prstClr val="black"/>
                </a:solidFill>
              </a:rPr>
              <a:pPr>
                <a:defRPr/>
              </a:pPr>
              <a:t>18</a:t>
            </a:fld>
            <a:endParaRPr lang="fr-F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b="1" smtClean="0"/>
              <a:t>Le calcul posé est une modalité de calcul écrit</a:t>
            </a:r>
            <a:r>
              <a:rPr lang="fr-FR" smtClean="0"/>
              <a:t> consistant à l’application d’un algorithme opératoire (par exemple celui de la multiplication entre nombres décimaux).</a:t>
            </a:r>
          </a:p>
          <a:p>
            <a:r>
              <a:rPr lang="fr-FR" b="1" smtClean="0"/>
              <a:t>Le calcul posé</a:t>
            </a:r>
            <a:r>
              <a:rPr lang="fr-FR" smtClean="0"/>
              <a:t> permet de disposer d’une méthode de calcul sécurisante, car elle permet de garantir l’obtention d’un résultat. </a:t>
            </a:r>
          </a:p>
          <a:p>
            <a:r>
              <a:rPr lang="fr-FR" smtClean="0"/>
              <a:t>Le calcul posé donne l’occasion de </a:t>
            </a:r>
            <a:r>
              <a:rPr lang="fr-FR" u="sng" smtClean="0"/>
              <a:t>réinvestir les faits numériques</a:t>
            </a:r>
            <a:r>
              <a:rPr lang="fr-FR" smtClean="0"/>
              <a:t> (tables d’addition et de multiplication en particulier) et </a:t>
            </a:r>
            <a:r>
              <a:rPr lang="fr-FR" u="sng" smtClean="0"/>
              <a:t>les connaissances sur la numération</a:t>
            </a:r>
            <a:r>
              <a:rPr lang="fr-FR" smtClean="0"/>
              <a:t>. </a:t>
            </a:r>
          </a:p>
          <a:p>
            <a:r>
              <a:rPr lang="fr-FR" smtClean="0"/>
              <a:t>Le calcul posé </a:t>
            </a:r>
            <a:r>
              <a:rPr lang="fr-FR" u="sng" smtClean="0"/>
              <a:t>permet l’étude du fonctionnement d’algorithmes complexes </a:t>
            </a:r>
            <a:r>
              <a:rPr lang="fr-FR" smtClean="0"/>
              <a:t>à partir de leur mise en pratique. </a:t>
            </a:r>
          </a:p>
          <a:p>
            <a:r>
              <a:rPr lang="fr-FR" i="1" smtClean="0"/>
              <a:t>Le calcul posé donc intervient en bout de processus d’apprentissage pour réinvestir les faits numériques travaillés lors des séances de calcul mental et de calcul en ligne</a:t>
            </a:r>
            <a:r>
              <a:rPr lang="fr-FR" smtClean="0"/>
              <a:t> </a:t>
            </a:r>
          </a:p>
          <a:p>
            <a:endParaRPr lang="fr-FR" smtClean="0"/>
          </a:p>
          <a:p>
            <a:r>
              <a:rPr lang="fr-FR" altLang="fr-FR" b="1" smtClean="0"/>
              <a:t>Les</a:t>
            </a:r>
            <a:r>
              <a:rPr lang="fr-FR" altLang="fr-FR" smtClean="0"/>
              <a:t> </a:t>
            </a:r>
            <a:r>
              <a:rPr lang="fr-FR" altLang="fr-FR" b="1" smtClean="0"/>
              <a:t>techniques</a:t>
            </a:r>
            <a:r>
              <a:rPr lang="fr-FR" altLang="fr-FR" smtClean="0"/>
              <a:t> </a:t>
            </a:r>
            <a:r>
              <a:rPr lang="fr-FR" altLang="fr-FR" b="1" smtClean="0"/>
              <a:t>opératoires</a:t>
            </a:r>
            <a:r>
              <a:rPr lang="fr-FR" altLang="fr-FR" smtClean="0"/>
              <a:t> ne sont pas une priorité:</a:t>
            </a:r>
          </a:p>
          <a:p>
            <a:pPr>
              <a:buFontTx/>
              <a:buChar char="-"/>
            </a:pPr>
            <a:r>
              <a:rPr lang="fr-FR" altLang="fr-FR" smtClean="0"/>
              <a:t>elles ne répondent pas aux mêmes besoins que le calcul mental;</a:t>
            </a:r>
          </a:p>
          <a:p>
            <a:pPr>
              <a:buFontTx/>
              <a:buChar char="-"/>
            </a:pPr>
            <a:r>
              <a:rPr lang="fr-FR" altLang="fr-FR" smtClean="0"/>
              <a:t>elles doivent être en lien avec la numération;</a:t>
            </a:r>
          </a:p>
          <a:p>
            <a:pPr>
              <a:buFontTx/>
              <a:buChar char="-"/>
            </a:pPr>
            <a:r>
              <a:rPr lang="fr-FR" altLang="fr-FR" smtClean="0"/>
              <a:t>elles doivent s’inscrire dans une cohérence de cycle quant à leur mise en œuvre.</a:t>
            </a:r>
          </a:p>
          <a:p>
            <a:endParaRPr lang="fr-FR" smtClean="0"/>
          </a:p>
          <a:p>
            <a:r>
              <a:rPr lang="fr-FR" smtClean="0"/>
              <a:t>Le choix des algorithmes de calcul posé travaillés tout au long de la scolarité d’un élève doit être cohérent, par exemple : </a:t>
            </a:r>
          </a:p>
          <a:p>
            <a:r>
              <a:rPr lang="fr-FR" smtClean="0"/>
              <a:t>Où positionne-t-on les retenues pour les additions et les multiplications ? </a:t>
            </a:r>
          </a:p>
          <a:p>
            <a:r>
              <a:rPr lang="fr-FR" smtClean="0"/>
              <a:t>Quel algorithme choisit-on pour la soustraction ? (« par cassage », « par compléments », « par ajouts simultanés », etc.). Ceci ne signifie pas que la trace écrite ne peut pas évoluer, ainsi pour la division les soustractions peuvent ne plus apparaître et être effectuées mentalement quand le diviseur est simple et que l’élève est en mesure de gérer ces soustractions mentalement. </a:t>
            </a:r>
          </a:p>
          <a:p>
            <a:endParaRPr lang="fr-FR" smtClean="0"/>
          </a:p>
          <a:p>
            <a:pPr eaLnBrk="1" hangingPunct="1">
              <a:spcBef>
                <a:spcPct val="0"/>
              </a:spcBef>
            </a:pPr>
            <a:r>
              <a:rPr lang="fr-FR" smtClean="0">
                <a:sym typeface="Wingdings" pitchFamily="2" charset="2"/>
              </a:rPr>
              <a:t> </a:t>
            </a:r>
            <a:r>
              <a:rPr lang="fr-FR" smtClean="0"/>
              <a:t>En calcul posé, on découvre les algorithmes de calcul de l’addition, la soustraction et la multiplication, </a:t>
            </a:r>
            <a:r>
              <a:rPr lang="fr-FR" u="sng" smtClean="0"/>
              <a:t>lorsque le calcul mental et le calcul en ligne ont montré leurs limites en termes d’efficacité</a:t>
            </a:r>
            <a:r>
              <a:rPr lang="fr-FR" smtClean="0"/>
              <a:t>. </a:t>
            </a:r>
          </a:p>
          <a:p>
            <a:endParaRPr lang="fr-FR" smtClean="0"/>
          </a:p>
          <a:p>
            <a:endParaRPr lang="fr-FR" smtClean="0"/>
          </a:p>
        </p:txBody>
      </p:sp>
      <p:sp>
        <p:nvSpPr>
          <p:cNvPr id="4" name="Espace réservé du numéro de diapositive 3"/>
          <p:cNvSpPr>
            <a:spLocks noGrp="1"/>
          </p:cNvSpPr>
          <p:nvPr>
            <p:ph type="sldNum" sz="quarter" idx="5"/>
          </p:nvPr>
        </p:nvSpPr>
        <p:spPr/>
        <p:txBody>
          <a:bodyPr/>
          <a:lstStyle/>
          <a:p>
            <a:pPr>
              <a:defRPr/>
            </a:pPr>
            <a:fld id="{B40FB11D-9B4D-4082-8843-4FB29B75F6CF}" type="slidenum">
              <a:rPr lang="fr-FR" smtClean="0">
                <a:solidFill>
                  <a:prstClr val="black"/>
                </a:solidFill>
              </a:rPr>
              <a:pPr>
                <a:defRPr/>
              </a:pPr>
              <a:t>19</a:t>
            </a:fld>
            <a:endParaRPr lang="fr-F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b="1" smtClean="0"/>
              <a:t>Le calcul instrumenté </a:t>
            </a:r>
            <a:endParaRPr lang="fr-FR" smtClean="0"/>
          </a:p>
          <a:p>
            <a:r>
              <a:rPr lang="fr-FR" u="sng" smtClean="0"/>
              <a:t>Lors de la résolution d’un problème</a:t>
            </a:r>
            <a:r>
              <a:rPr lang="fr-FR" smtClean="0"/>
              <a:t> pouvant donner lieu à </a:t>
            </a:r>
            <a:r>
              <a:rPr lang="fr-FR" u="sng" smtClean="0"/>
              <a:t>des calculs complexes</a:t>
            </a:r>
            <a:r>
              <a:rPr lang="fr-FR" smtClean="0"/>
              <a:t>, l’utilisation d’une calculatrice </a:t>
            </a:r>
            <a:r>
              <a:rPr lang="fr-FR" b="1" smtClean="0"/>
              <a:t>permet de libérer l’esprit</a:t>
            </a:r>
            <a:r>
              <a:rPr lang="fr-FR" smtClean="0"/>
              <a:t> et </a:t>
            </a:r>
            <a:r>
              <a:rPr lang="fr-FR" b="1" smtClean="0"/>
              <a:t>de centrer la réflexion sur l’élaboration d’une démarche de résolution</a:t>
            </a:r>
            <a:r>
              <a:rPr lang="fr-FR" smtClean="0"/>
              <a:t>. </a:t>
            </a:r>
          </a:p>
          <a:p>
            <a:r>
              <a:rPr lang="fr-FR" u="sng" smtClean="0"/>
              <a:t>Dans les situations de calculs répétitifs</a:t>
            </a:r>
            <a:r>
              <a:rPr lang="fr-FR" smtClean="0"/>
              <a:t> (tests, essais, ajustements), les instruments technologiques (calculatrice, tableur, logiciels) </a:t>
            </a:r>
            <a:r>
              <a:rPr lang="fr-FR" b="1" smtClean="0"/>
              <a:t>se révèlent pertinents</a:t>
            </a:r>
            <a:r>
              <a:rPr lang="fr-FR" smtClean="0"/>
              <a:t>. </a:t>
            </a:r>
            <a:r>
              <a:rPr lang="fr-FR" u="sng" smtClean="0"/>
              <a:t>L’utilisation de ces outils nécessite un apprentissage spécifique qui doit se faire de manière progressive</a:t>
            </a:r>
            <a:r>
              <a:rPr lang="fr-FR" smtClean="0"/>
              <a:t>. </a:t>
            </a:r>
          </a:p>
          <a:p>
            <a:r>
              <a:rPr lang="fr-FR" smtClean="0"/>
              <a:t>Dans le cadre du développement de l’esprit critique, l’élève apprend à utiliser la calculatrice </a:t>
            </a:r>
            <a:r>
              <a:rPr lang="fr-FR" u="sng" smtClean="0"/>
              <a:t>pour vérifier les résultats obtenus à l’issue d’un calcul mental, en ligne ou posé</a:t>
            </a:r>
            <a:r>
              <a:rPr lang="fr-FR" smtClean="0"/>
              <a:t>.</a:t>
            </a:r>
          </a:p>
          <a:p>
            <a:r>
              <a:rPr lang="fr-FR" i="1" smtClean="0"/>
              <a:t>Le calcul instrumenté  intervient ici pour soulager l’élève dans la résolution de problèmes, pour répéter un calcul qui serait laborieux et pour vérifier les calculs précédents.</a:t>
            </a:r>
            <a:endParaRPr lang="fr-FR" smtClean="0"/>
          </a:p>
        </p:txBody>
      </p:sp>
      <p:sp>
        <p:nvSpPr>
          <p:cNvPr id="4" name="Espace réservé du numéro de diapositive 3"/>
          <p:cNvSpPr>
            <a:spLocks noGrp="1"/>
          </p:cNvSpPr>
          <p:nvPr>
            <p:ph type="sldNum" sz="quarter" idx="5"/>
          </p:nvPr>
        </p:nvSpPr>
        <p:spPr/>
        <p:txBody>
          <a:bodyPr/>
          <a:lstStyle/>
          <a:p>
            <a:pPr>
              <a:defRPr/>
            </a:pPr>
            <a:fld id="{E00E2F43-9A11-4C88-9248-C0A84736F077}" type="slidenum">
              <a:rPr lang="fr-FR" smtClean="0">
                <a:solidFill>
                  <a:prstClr val="black"/>
                </a:solidFill>
              </a:rPr>
              <a:pPr>
                <a:defRPr/>
              </a:pPr>
              <a:t>20</a:t>
            </a:fld>
            <a:endParaRPr lang="fr-FR">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C6484FC7-D32E-4E76-AF03-2096C9A9E5BF}" type="slidenum">
              <a:rPr lang="fr-FR" smtClean="0">
                <a:solidFill>
                  <a:prstClr val="black"/>
                </a:solidFill>
              </a:rPr>
              <a:pPr>
                <a:defRPr/>
              </a:pPr>
              <a:t>21</a:t>
            </a:fld>
            <a:endParaRPr lang="fr-F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71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694C6C16-20F6-4287-9A6D-FD81564A3A1F}" type="slidenum">
              <a:rPr lang="fr-FR" smtClean="0">
                <a:latin typeface="Calibri" pitchFamily="34" charset="0"/>
              </a:rPr>
              <a:pPr eaLnBrk="1" fontAlgn="base" hangingPunct="1">
                <a:spcBef>
                  <a:spcPct val="0"/>
                </a:spcBef>
                <a:spcAft>
                  <a:spcPct val="0"/>
                </a:spcAft>
              </a:pPr>
              <a:t>2</a:t>
            </a:fld>
            <a:endParaRPr lang="fr-FR"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i="1" smtClean="0"/>
              <a:t>Cette petite situation met en avant l’intérêt de développer des compétences de calcul linéaire.</a:t>
            </a:r>
          </a:p>
          <a:p>
            <a:r>
              <a:rPr lang="fr-FR" i="1" smtClean="0"/>
              <a:t>En effet, Le calcul en ligne est une source d’apprentissages mathématiques essentiels</a:t>
            </a:r>
            <a:r>
              <a:rPr lang="fr-FR" smtClean="0"/>
              <a:t>. </a:t>
            </a:r>
            <a:r>
              <a:rPr lang="fr-FR" i="1" smtClean="0"/>
              <a:t>Il permet, comme le calcul posé, de produire le résultat d’un calcul, mais bien au-delà de cet objectif, en articulation avec le calcul mental, </a:t>
            </a:r>
            <a:r>
              <a:rPr lang="fr-FR" b="1" i="1" smtClean="0"/>
              <a:t>il participe  au niveau du cycle 2 et du cycle 3</a:t>
            </a:r>
            <a:r>
              <a:rPr lang="fr-FR" i="1" smtClean="0"/>
              <a:t> </a:t>
            </a:r>
            <a:r>
              <a:rPr lang="fr-FR" smtClean="0"/>
              <a:t>: </a:t>
            </a:r>
          </a:p>
          <a:p>
            <a:endParaRPr lang="fr-FR" b="1" smtClean="0"/>
          </a:p>
          <a:p>
            <a:r>
              <a:rPr lang="fr-FR" b="1" smtClean="0"/>
              <a:t>au développement des six « compétences travaillées » déclinées dans les programmes de mathématiques</a:t>
            </a:r>
            <a:r>
              <a:rPr lang="fr-FR" smtClean="0"/>
              <a:t> et plus particulièrement à celui des compétences Calculer, Chercher, Repré­senter et Raisonner </a:t>
            </a:r>
          </a:p>
          <a:p>
            <a:r>
              <a:rPr lang="fr-FR" smtClean="0"/>
              <a:t> </a:t>
            </a:r>
          </a:p>
          <a:p>
            <a:r>
              <a:rPr lang="fr-FR" b="1" smtClean="0"/>
              <a:t>Chercher : </a:t>
            </a:r>
            <a:r>
              <a:rPr lang="fr-FR" smtClean="0"/>
              <a:t>dans les situations proposées en calcul mental et en calcul en ligne, l’élève s’en­gage dans une démarche ; </a:t>
            </a:r>
            <a:r>
              <a:rPr lang="fr-FR" u="sng" smtClean="0"/>
              <a:t>il questionne la situation en mobilisant des connaissances, des outils ou des procédures mathématiques déjà rencontrées</a:t>
            </a:r>
            <a:r>
              <a:rPr lang="fr-FR" smtClean="0"/>
              <a:t> ; i</a:t>
            </a:r>
            <a:r>
              <a:rPr lang="fr-FR" u="sng" smtClean="0"/>
              <a:t>l est amené à tester plusieurs pistes, à comparer leur efficacité et à s’engager dans l’une d’elles</a:t>
            </a:r>
            <a:r>
              <a:rPr lang="fr-FR" smtClean="0"/>
              <a:t>. Par exemple : 254+9 peut s’obtenir soit en effectuant 254+6+3, ou 254+10-1, ou encore 255+8 ; faire des choix, pouvoir faire des essais et éventuellement faire des erreurs est une façon de chercher.</a:t>
            </a:r>
          </a:p>
          <a:p>
            <a:r>
              <a:rPr lang="fr-FR" smtClean="0"/>
              <a:t> </a:t>
            </a:r>
          </a:p>
          <a:p>
            <a:r>
              <a:rPr lang="fr-FR" b="1" smtClean="0"/>
              <a:t>Modéliser : </a:t>
            </a:r>
            <a:r>
              <a:rPr lang="fr-FR" smtClean="0"/>
              <a:t>lorsqu’il utilise les mathématiques pour résoudre des problèmes concrets, l’élève modélise. En effet, </a:t>
            </a:r>
            <a:r>
              <a:rPr lang="fr-FR" u="sng" smtClean="0"/>
              <a:t>reconnaître et distinguer des problèmes relevant de situations additives, multiplicatives, de partage, de groupements ou de proportionnalité relève de la modélisation</a:t>
            </a:r>
            <a:r>
              <a:rPr lang="fr-FR" smtClean="0"/>
              <a:t>. Pour la résolution des problèmes proposés en calcul en ligne comme en calcul mental, le choix de l’opération effectué par l’élève peut être explicité ou pas (écrire l’opération n’est pas nécessaire). </a:t>
            </a:r>
          </a:p>
          <a:p>
            <a:r>
              <a:rPr lang="fr-FR" smtClean="0"/>
              <a:t> </a:t>
            </a:r>
          </a:p>
          <a:p>
            <a:r>
              <a:rPr lang="fr-FR" b="1" smtClean="0"/>
              <a:t>Représenter : </a:t>
            </a:r>
            <a:r>
              <a:rPr lang="fr-FR" smtClean="0"/>
              <a:t>l’élève mobilise la compétence « représenter » </a:t>
            </a:r>
            <a:r>
              <a:rPr lang="fr-FR" u="sng" smtClean="0"/>
              <a:t>lorsqu’il choisit une écriture d’un nombre entier ou décimal adaptée au traitement d’un calcul</a:t>
            </a:r>
            <a:r>
              <a:rPr lang="fr-FR" smtClean="0"/>
              <a:t> (décompositions additives, multiplicatives, en unités de numération, écriture fractionnaire, etc.) ou </a:t>
            </a:r>
            <a:r>
              <a:rPr lang="fr-FR" u="sng" smtClean="0"/>
              <a:t>lorsqu’il passe d’une écriture à une autre suivant les besoins</a:t>
            </a:r>
            <a:r>
              <a:rPr lang="fr-FR" smtClean="0"/>
              <a:t> qui apparaissent pour effectuer le calcul. </a:t>
            </a:r>
            <a:r>
              <a:rPr lang="fr-FR" u="sng" smtClean="0"/>
              <a:t>Utiliser une représentation pour traiter un calcul</a:t>
            </a:r>
            <a:r>
              <a:rPr lang="fr-FR" smtClean="0"/>
              <a:t> (dessin, schéma, arbre de calcul, diagramme, gra­phique, écritures avec parenthèses…) relève aussi de cette même compétence. </a:t>
            </a:r>
          </a:p>
          <a:p>
            <a:r>
              <a:rPr lang="fr-FR" smtClean="0"/>
              <a:t> </a:t>
            </a:r>
          </a:p>
          <a:p>
            <a:r>
              <a:rPr lang="fr-FR" b="1" smtClean="0"/>
              <a:t>Raisonner : </a:t>
            </a:r>
            <a:r>
              <a:rPr lang="fr-FR" smtClean="0"/>
              <a:t>l’élève mobilise la compétence « raisonner » </a:t>
            </a:r>
            <a:r>
              <a:rPr lang="fr-FR" u="sng" smtClean="0"/>
              <a:t>lorsqu’il choisit une démarche pour mettre en œuvre un calcul</a:t>
            </a:r>
            <a:r>
              <a:rPr lang="fr-FR" smtClean="0"/>
              <a:t>, </a:t>
            </a:r>
            <a:r>
              <a:rPr lang="fr-FR" u="sng" smtClean="0"/>
              <a:t>compare un ordre de grandeur calculé et un résultat</a:t>
            </a:r>
            <a:r>
              <a:rPr lang="fr-FR" smtClean="0"/>
              <a:t>, vérifie ses résultats, met en cohérence le résultat d’un calcul et le contexte du problème concret, ou encore lorsqu’il organise des données numériques multiples ou combine plusieurs étapes de calcul. </a:t>
            </a:r>
          </a:p>
          <a:p>
            <a:r>
              <a:rPr lang="fr-FR" smtClean="0"/>
              <a:t> </a:t>
            </a:r>
          </a:p>
          <a:p>
            <a:r>
              <a:rPr lang="fr-FR" b="1" smtClean="0"/>
              <a:t>Calculer : </a:t>
            </a:r>
            <a:r>
              <a:rPr lang="fr-FR" smtClean="0"/>
              <a:t>cette compétence est mobilisée dans le calcul mental, en ligne, et posé; elle peut aussi l'être dans le calcul instrumenté lorsque une organisation réfléchie des calculs est nécessaire, pour produire ou pour vérifier un résultat. Lorsqu’il fait des choix pour organiser un calcul et anticipe sur l’effet de ces choix, l’élève exerce l’intelligence du calcul qui relève aussi de la compétence « calculer ». </a:t>
            </a:r>
          </a:p>
          <a:p>
            <a:r>
              <a:rPr lang="fr-FR" smtClean="0"/>
              <a:t> </a:t>
            </a:r>
          </a:p>
          <a:p>
            <a:r>
              <a:rPr lang="fr-FR" b="1" smtClean="0"/>
              <a:t>Communiquer : </a:t>
            </a:r>
            <a:r>
              <a:rPr lang="fr-FR" smtClean="0"/>
              <a:t>dans les activités correspondant aux différentes formes de calcul, l’élève mobilise la compétence « communiquer » </a:t>
            </a:r>
            <a:r>
              <a:rPr lang="fr-FR" u="sng" smtClean="0"/>
              <a:t>lorsqu’il utilise à l’oral ou à l’écrit</a:t>
            </a:r>
            <a:r>
              <a:rPr lang="fr-FR" smtClean="0"/>
              <a:t>, </a:t>
            </a:r>
            <a:r>
              <a:rPr lang="fr-FR" u="sng" smtClean="0"/>
              <a:t>le langage naturel ou des écritures symboliques</a:t>
            </a:r>
            <a:r>
              <a:rPr lang="fr-FR" smtClean="0"/>
              <a:t> (utilisation des chiffres pour écrire des nombres, utili­sation des symboles +, –, ×, ÷, =, etc., utilisation de l’écriture décimale ou fractionnaire, etc.) </a:t>
            </a:r>
            <a:r>
              <a:rPr lang="fr-FR" u="sng" smtClean="0"/>
              <a:t>pour expliciter des démarches, argumenter des raisonnements et présenter des calculs</a:t>
            </a:r>
            <a:r>
              <a:rPr lang="fr-FR" smtClean="0"/>
              <a:t>. Utiliser l’oral pour expliciter sa démarche est fondamental en calcul mental ; en calcul en ligne, l’élève peut s’appuyer sur son écrit pour présenter sa stratégie</a:t>
            </a:r>
          </a:p>
          <a:p>
            <a:r>
              <a:rPr lang="fr-FR" smtClean="0"/>
              <a:t> </a:t>
            </a:r>
          </a:p>
          <a:p>
            <a:r>
              <a:rPr lang="fr-FR" b="1" smtClean="0"/>
              <a:t>à la compréhension de la notion de nombre entier, de fraction et de nombre décimal, ainsi que de la numération de position </a:t>
            </a:r>
            <a:r>
              <a:rPr lang="fr-FR" smtClean="0"/>
              <a:t>(travailler les diverses décompositions possibles d’un nombre favorise l’accès au sens du nombre et aux relations entre les nombres) ;</a:t>
            </a:r>
          </a:p>
          <a:p>
            <a:r>
              <a:rPr lang="fr-FR" smtClean="0"/>
              <a:t> </a:t>
            </a:r>
          </a:p>
          <a:p>
            <a:r>
              <a:rPr lang="fr-FR" b="1" smtClean="0"/>
              <a:t>à la compréhension des différentes écritures d’un même nombre</a:t>
            </a:r>
            <a:r>
              <a:rPr lang="fr-FR" smtClean="0"/>
              <a:t> (écritures diverses d’un nombre décimal par exemple), en motivant leur utilisation ;</a:t>
            </a:r>
            <a:r>
              <a:rPr lang="fr-FR" b="1" smtClean="0"/>
              <a:t> à la compréhension des différentes écritures d’un même nombre</a:t>
            </a:r>
            <a:r>
              <a:rPr lang="fr-FR" smtClean="0"/>
              <a:t> (écritures diverses d’un nombre décimal par exemple), en motivant leur utilisation  </a:t>
            </a:r>
          </a:p>
        </p:txBody>
      </p:sp>
      <p:sp>
        <p:nvSpPr>
          <p:cNvPr id="4" name="Espace réservé du numéro de diapositive 3"/>
          <p:cNvSpPr>
            <a:spLocks noGrp="1"/>
          </p:cNvSpPr>
          <p:nvPr>
            <p:ph type="sldNum" sz="quarter" idx="5"/>
          </p:nvPr>
        </p:nvSpPr>
        <p:spPr/>
        <p:txBody>
          <a:bodyPr/>
          <a:lstStyle/>
          <a:p>
            <a:pPr>
              <a:defRPr/>
            </a:pPr>
            <a:fld id="{BA25DDA0-BBE2-42A6-8666-19588692F5FA}" type="slidenum">
              <a:rPr lang="fr-FR" smtClean="0">
                <a:solidFill>
                  <a:prstClr val="black"/>
                </a:solidFill>
              </a:rPr>
              <a:pPr>
                <a:defRPr/>
              </a:pPr>
              <a:t>22</a:t>
            </a:fld>
            <a:endParaRPr lang="fr-F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b="1" smtClean="0"/>
              <a:t>Le calcul en ligne et le calcul mental participe à la compréhension progressive des propriétés des opérations</a:t>
            </a:r>
            <a:r>
              <a:rPr lang="fr-FR" smtClean="0"/>
              <a:t>  en favorisant leur utilisation (</a:t>
            </a:r>
            <a:r>
              <a:rPr lang="fr-FR" u="sng" smtClean="0"/>
              <a:t>il est attendu des élèves qu’ils manipulent ces propriétés en situation et qu’ils les explicitent avec leurs mots </a:t>
            </a:r>
            <a:r>
              <a:rPr lang="fr-FR" smtClean="0"/>
              <a:t>; les dénominations données ci-dessous ne sont pas des objectifs d’apprentissage pour les élèves) : </a:t>
            </a:r>
          </a:p>
          <a:p>
            <a:r>
              <a:rPr lang="fr-FR" b="1" smtClean="0"/>
              <a:t>commutativité de l’addition et de la multiplication</a:t>
            </a:r>
            <a:r>
              <a:rPr lang="fr-FR" smtClean="0"/>
              <a:t> (un élève peut dire, par exemple : « dans une addition ou une multiplication, on peut changer l’ordre des termes ») :  </a:t>
            </a:r>
          </a:p>
          <a:p>
            <a:r>
              <a:rPr lang="fr-FR" smtClean="0"/>
              <a:t>5 + 7 = 7 + 5,  3 × 8 = 8 × 3 ; </a:t>
            </a:r>
          </a:p>
          <a:p>
            <a:r>
              <a:rPr lang="fr-FR" b="1" smtClean="0"/>
              <a:t>associativité de l’addition et de la multiplication</a:t>
            </a:r>
            <a:r>
              <a:rPr lang="fr-FR" smtClean="0"/>
              <a:t> (un élève peut dire, par exemple : « dans une addition ou une multiplication, on peut regrouper les termes comme on veut »): </a:t>
            </a:r>
          </a:p>
          <a:p>
            <a:r>
              <a:rPr lang="fr-FR" smtClean="0"/>
              <a:t>7 + 3 = 2 + 8 car (2 + 5) + 3 = 2 + (5 + 3),   </a:t>
            </a:r>
          </a:p>
          <a:p>
            <a:r>
              <a:rPr lang="fr-FR" smtClean="0"/>
              <a:t>24 × 5 = 12 × 10 car (12 × 2) × 5 = 12 × (2 × 5) ; </a:t>
            </a:r>
          </a:p>
          <a:p>
            <a:r>
              <a:rPr lang="fr-FR" b="1" smtClean="0"/>
              <a:t>distributivité de la multiplication sur l’addition et la soustraction</a:t>
            </a:r>
            <a:r>
              <a:rPr lang="fr-FR" smtClean="0"/>
              <a:t> (un élève peut dire, par exemple : « quand on multiplie une somme de deux nombres, cela revient à multiplier chacun des termes ») :</a:t>
            </a:r>
          </a:p>
          <a:p>
            <a:r>
              <a:rPr lang="fr-FR" smtClean="0"/>
              <a:t> 8 × 13 = 8 × (10 + 3) = (8 × 10) + (8 × 3) = 80 + 24 = 104, (Cycle 2)</a:t>
            </a:r>
          </a:p>
          <a:p>
            <a:r>
              <a:rPr lang="fr-FR" smtClean="0"/>
              <a:t>ou 8 • 13 = (10 ‒ 2) • 13 = (10 • 13) ‒ (2 • 13) = 130 ‒ 26 = 104 (Cycle 3)</a:t>
            </a:r>
          </a:p>
          <a:p>
            <a:r>
              <a:rPr lang="fr-FR" b="1" smtClean="0"/>
              <a:t>distributivité de la division sur l’addition et la soustraction</a:t>
            </a:r>
            <a:r>
              <a:rPr lang="fr-FR" smtClean="0"/>
              <a:t> (un élève peut dire, par exemple : « quand on divise une somme de deux nombres, cela revient à diviser chacun des termes ») : (Cycle 3)</a:t>
            </a:r>
          </a:p>
          <a:p>
            <a:r>
              <a:rPr lang="fr-FR" smtClean="0"/>
              <a:t>536 ÷ 8 = (480 + 56) ÷ 8 = (480 ÷ 8) + (56 ÷ 8) = 60 + 7 = 67, </a:t>
            </a:r>
          </a:p>
          <a:p>
            <a:r>
              <a:rPr lang="fr-FR" smtClean="0"/>
              <a:t>536 ÷ 8 = (560 ‒ 24) ÷ 8 = (560 ÷ 8) ‒ (24 ÷ 8) = 70 – 3 = 67 ;</a:t>
            </a:r>
          </a:p>
          <a:p>
            <a:r>
              <a:rPr lang="fr-FR" b="1" smtClean="0"/>
              <a:t>Attention ! </a:t>
            </a:r>
            <a:r>
              <a:rPr lang="fr-FR" smtClean="0"/>
              <a:t>Contrairement à la distributivité de la multiplication, la distributivité de la division n’est vraie que dans un sens : 384 ÷ 12, par exemple, est égal à (360 ÷ 12) + (24 ÷ 12) mais n’est pas égal à (384 ÷ 10) + (384 ÷ 2) ; on ne peut décomposer que le nombre qu’on divise (dividende) et non celui par lequel on divise (diviseur) ;</a:t>
            </a:r>
          </a:p>
          <a:p>
            <a:r>
              <a:rPr lang="fr-FR" smtClean="0"/>
              <a:t> </a:t>
            </a:r>
          </a:p>
        </p:txBody>
      </p:sp>
      <p:sp>
        <p:nvSpPr>
          <p:cNvPr id="4" name="Espace réservé du numéro de diapositive 3"/>
          <p:cNvSpPr>
            <a:spLocks noGrp="1"/>
          </p:cNvSpPr>
          <p:nvPr>
            <p:ph type="sldNum" sz="quarter" idx="5"/>
          </p:nvPr>
        </p:nvSpPr>
        <p:spPr/>
        <p:txBody>
          <a:bodyPr/>
          <a:lstStyle/>
          <a:p>
            <a:pPr>
              <a:defRPr/>
            </a:pPr>
            <a:fld id="{8F37F0A0-AF9D-42B4-8394-C2983B1056E0}" type="slidenum">
              <a:rPr lang="fr-FR" smtClean="0">
                <a:solidFill>
                  <a:prstClr val="black"/>
                </a:solidFill>
              </a:rPr>
              <a:pPr>
                <a:defRPr/>
              </a:pPr>
              <a:t>23</a:t>
            </a:fld>
            <a:endParaRPr lang="fr-F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notes 2"/>
          <p:cNvSpPr>
            <a:spLocks noGrp="1"/>
          </p:cNvSpPr>
          <p:nvPr>
            <p:ph type="body" idx="1"/>
          </p:nvPr>
        </p:nvSpPr>
        <p:spPr/>
        <p:txBody>
          <a:bodyPr/>
          <a:lstStyle/>
          <a:p>
            <a:pPr>
              <a:defRPr/>
            </a:pPr>
            <a:r>
              <a:rPr lang="fr-FR" b="1" dirty="0"/>
              <a:t>Ils participent à la connaissance de propriétés relatives aux opérations</a:t>
            </a:r>
            <a:r>
              <a:rPr lang="fr-FR" dirty="0"/>
              <a:t>, pouvant faciliter le calcul mental ou en ligne en permettant de créer des étapes intermédiaires : </a:t>
            </a:r>
          </a:p>
          <a:p>
            <a:pPr>
              <a:defRPr/>
            </a:pPr>
            <a:endParaRPr lang="fr-FR" b="1" dirty="0"/>
          </a:p>
          <a:p>
            <a:pPr>
              <a:defRPr/>
            </a:pPr>
            <a:r>
              <a:rPr lang="fr-FR" b="1" dirty="0"/>
              <a:t>division par un produit</a:t>
            </a:r>
            <a:r>
              <a:rPr lang="fr-FR" dirty="0"/>
              <a:t> : </a:t>
            </a:r>
          </a:p>
          <a:p>
            <a:pPr>
              <a:defRPr/>
            </a:pPr>
            <a:r>
              <a:rPr lang="fr-FR" dirty="0"/>
              <a:t>diviser par 4, c’est diviser par 2 puis encore par 2  </a:t>
            </a:r>
          </a:p>
          <a:p>
            <a:pPr>
              <a:defRPr/>
            </a:pPr>
            <a:r>
              <a:rPr lang="fr-FR" dirty="0"/>
              <a:t>68 ÷ 4 = 34 ÷ 2 = 17 (Cycle 2) ,</a:t>
            </a:r>
          </a:p>
          <a:p>
            <a:pPr>
              <a:defRPr/>
            </a:pPr>
            <a:r>
              <a:rPr lang="fr-FR" dirty="0"/>
              <a:t>diviser par 12, c’est diviser par 2 puis encore par 2, puis par 3, car 2 × 2 × 3 = 12 </a:t>
            </a:r>
          </a:p>
          <a:p>
            <a:pPr>
              <a:defRPr/>
            </a:pPr>
            <a:r>
              <a:rPr lang="fr-FR" dirty="0"/>
              <a:t>504 ÷ 12 = [(504 ÷ 2) ÷ 2] ÷ 3 = (252 ÷ 2) ÷ 3 = 126 ÷ 3 = 42 (Cycle 3) ;</a:t>
            </a:r>
          </a:p>
          <a:p>
            <a:pPr>
              <a:defRPr/>
            </a:pPr>
            <a:endParaRPr lang="fr-FR" b="1" dirty="0"/>
          </a:p>
          <a:p>
            <a:pPr>
              <a:defRPr/>
            </a:pPr>
            <a:r>
              <a:rPr lang="fr-FR" b="1" dirty="0"/>
              <a:t>conservation de l’écart pour la soustraction</a:t>
            </a:r>
            <a:r>
              <a:rPr lang="fr-FR" dirty="0"/>
              <a:t> :  </a:t>
            </a:r>
          </a:p>
          <a:p>
            <a:pPr>
              <a:defRPr/>
            </a:pPr>
            <a:r>
              <a:rPr lang="fr-FR" dirty="0"/>
              <a:t>63 - 26 = 67 - 30 = 37, on a ajouté 4 aux deux termes (Cycle 2), </a:t>
            </a:r>
          </a:p>
          <a:p>
            <a:pPr>
              <a:defRPr/>
            </a:pPr>
            <a:r>
              <a:rPr lang="fr-FR" dirty="0"/>
              <a:t>234 – 83 = 231 ‒ 80 = 251 ‒ 100 = 151 </a:t>
            </a:r>
          </a:p>
          <a:p>
            <a:pPr>
              <a:defRPr/>
            </a:pPr>
            <a:r>
              <a:rPr lang="fr-FR" dirty="0"/>
              <a:t>ou 234 – 83 = (234 + 17) ‒ (83 + 17) = 251 ‒ 100 = 151 </a:t>
            </a:r>
          </a:p>
          <a:p>
            <a:pPr>
              <a:defRPr/>
            </a:pPr>
            <a:r>
              <a:rPr lang="fr-FR" dirty="0"/>
              <a:t>13,4 ‒ 0,56 = 13,44 ‒ 0,6 = 13,84 ‒ 1 = 12,84 (Cycle 3) ;</a:t>
            </a:r>
          </a:p>
          <a:p>
            <a:pPr>
              <a:defRPr/>
            </a:pPr>
            <a:r>
              <a:rPr lang="fr-FR" dirty="0"/>
              <a:t>l’écart entre les deux nombres (résultat de la soustraction) ne change pas quand on leur ajoute ou soustrait le même nombre ; </a:t>
            </a:r>
          </a:p>
          <a:p>
            <a:pPr>
              <a:defRPr/>
            </a:pPr>
            <a:endParaRPr lang="fr-FR" b="1" dirty="0"/>
          </a:p>
          <a:p>
            <a:pPr>
              <a:defRPr/>
            </a:pPr>
            <a:r>
              <a:rPr lang="fr-FR" b="1" dirty="0"/>
              <a:t>conservation du rapport pour la division</a:t>
            </a:r>
            <a:r>
              <a:rPr lang="fr-FR" dirty="0"/>
              <a:t> (à envisager de façon très progressive en fin de cycle 3  pour préparer l’apprentissage du quotient des nombres décimaux et de l’égalité des nombres rationnels au cycle 4) : 34 ÷ 5 = 68 ÷ 10 = 6,8 </a:t>
            </a:r>
          </a:p>
          <a:p>
            <a:pPr>
              <a:defRPr/>
            </a:pPr>
            <a:r>
              <a:rPr lang="fr-FR" dirty="0"/>
              <a:t>5,82 ÷ 0,2 = 582 ÷ 20 = 291 ÷ 10 = 29,1 ; </a:t>
            </a:r>
          </a:p>
          <a:p>
            <a:pPr marL="171450" indent="-171450">
              <a:buFontTx/>
              <a:buChar char="-"/>
              <a:defRPr/>
            </a:pPr>
            <a:r>
              <a:rPr lang="fr-FR" dirty="0"/>
              <a:t>le résultat de la division ne change pas quand on multiplie ou divise le dividende et le diviseur par le même nombre ; </a:t>
            </a:r>
          </a:p>
          <a:p>
            <a:pPr marL="171450" indent="-171450">
              <a:buFontTx/>
              <a:buChar char="-"/>
              <a:defRPr/>
            </a:pPr>
            <a:endParaRPr lang="fr-FR" dirty="0"/>
          </a:p>
          <a:p>
            <a:pPr marL="342900" indent="-342900">
              <a:buFont typeface="Wingdings" panose="05000000000000000000" pitchFamily="2" charset="2"/>
              <a:buChar char="§"/>
              <a:defRPr/>
            </a:pPr>
            <a:r>
              <a:rPr lang="fr-FR" b="1" spc="-40" dirty="0">
                <a:solidFill>
                  <a:prstClr val="black"/>
                </a:solidFill>
              </a:rPr>
              <a:t>à la compréhension progressive de la signification du signe « = »</a:t>
            </a:r>
            <a:r>
              <a:rPr lang="fr-FR" spc="-40" dirty="0">
                <a:solidFill>
                  <a:prstClr val="black"/>
                </a:solidFill>
              </a:rPr>
              <a:t>, à concevoir comme équi­valence entre le membre écrit à gauche et le membre écrit à droite, et pas seulement pour donner le résultat d’un calcul : 26 × 5 </a:t>
            </a:r>
            <a:r>
              <a:rPr lang="fr-FR" b="1" spc="-40" dirty="0">
                <a:solidFill>
                  <a:prstClr val="black"/>
                </a:solidFill>
              </a:rPr>
              <a:t>=</a:t>
            </a:r>
            <a:r>
              <a:rPr lang="fr-FR" spc="-40" dirty="0">
                <a:solidFill>
                  <a:prstClr val="black"/>
                </a:solidFill>
              </a:rPr>
              <a:t> 13 × 2 × 5.</a:t>
            </a:r>
          </a:p>
          <a:p>
            <a:pPr marL="342900" indent="-342900">
              <a:buFont typeface="Wingdings" panose="05000000000000000000" pitchFamily="2" charset="2"/>
              <a:buChar char="§"/>
              <a:defRPr/>
            </a:pPr>
            <a:r>
              <a:rPr lang="fr-FR" b="1" spc="-40" dirty="0">
                <a:solidFill>
                  <a:prstClr val="black"/>
                </a:solidFill>
              </a:rPr>
              <a:t>à la compréhension progressive de la signification des parenthèses</a:t>
            </a:r>
            <a:r>
              <a:rPr lang="fr-FR" spc="-40" dirty="0">
                <a:solidFill>
                  <a:prstClr val="black"/>
                </a:solidFill>
              </a:rPr>
              <a:t> et de leur utilisation pour écrire un calcul complexe : 15 × 6 = (10 + 5) × 6 = 60 + 30 = 90 </a:t>
            </a:r>
          </a:p>
        </p:txBody>
      </p:sp>
      <p:sp>
        <p:nvSpPr>
          <p:cNvPr id="4" name="Espace réservé du numéro de diapositive 3"/>
          <p:cNvSpPr>
            <a:spLocks noGrp="1"/>
          </p:cNvSpPr>
          <p:nvPr>
            <p:ph type="sldNum" sz="quarter" idx="5"/>
          </p:nvPr>
        </p:nvSpPr>
        <p:spPr/>
        <p:txBody>
          <a:bodyPr/>
          <a:lstStyle/>
          <a:p>
            <a:pPr>
              <a:defRPr/>
            </a:pPr>
            <a:fld id="{AFC4B168-5D71-4AA7-B62A-2D9AADB39EF9}" type="slidenum">
              <a:rPr lang="fr-FR" smtClean="0">
                <a:solidFill>
                  <a:prstClr val="black"/>
                </a:solidFill>
              </a:rPr>
              <a:pPr>
                <a:defRPr/>
              </a:pPr>
              <a:t>24</a:t>
            </a:fld>
            <a:endParaRPr lang="fr-F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b="1" dirty="0" smtClean="0"/>
              <a:t>Le CM et CL participe également à la mémorisation progressive de faits numériques et de</a:t>
            </a:r>
            <a:r>
              <a:rPr lang="fr-FR" dirty="0" smtClean="0"/>
              <a:t> </a:t>
            </a:r>
            <a:r>
              <a:rPr lang="fr-FR" b="1" dirty="0" smtClean="0"/>
              <a:t>stratégies de calcul</a:t>
            </a:r>
            <a:r>
              <a:rPr lang="fr-FR" dirty="0" smtClean="0"/>
              <a:t> qui seront en­suite mis en œuvre pour traiter des situations plus complexes en calcul mental et en ligne ; </a:t>
            </a:r>
          </a:p>
          <a:p>
            <a:r>
              <a:rPr lang="fr-FR" dirty="0" smtClean="0"/>
              <a:t> </a:t>
            </a:r>
          </a:p>
          <a:p>
            <a:r>
              <a:rPr lang="fr-FR" b="1" dirty="0" smtClean="0"/>
              <a:t>au développement de compétences relatives au calcul d’ordre de grandeur</a:t>
            </a:r>
            <a:r>
              <a:rPr lang="fr-FR" dirty="0" smtClean="0"/>
              <a:t> ; </a:t>
            </a:r>
          </a:p>
          <a:p>
            <a:r>
              <a:rPr lang="fr-FR" dirty="0" smtClean="0"/>
              <a:t> </a:t>
            </a:r>
          </a:p>
          <a:p>
            <a:r>
              <a:rPr lang="fr-FR" b="1" dirty="0" smtClean="0"/>
              <a:t>au développement de l’agilité numérique mentale des élèves</a:t>
            </a:r>
            <a:r>
              <a:rPr lang="fr-FR" dirty="0" smtClean="0"/>
              <a:t>, de leurs habiletés calculatoires et de l’intelligence du calcul (anticiper, faire des choix, contrôler, …) ; </a:t>
            </a:r>
          </a:p>
          <a:p>
            <a:r>
              <a:rPr lang="fr-FR" dirty="0" smtClean="0"/>
              <a:t> </a:t>
            </a:r>
          </a:p>
          <a:p>
            <a:r>
              <a:rPr lang="fr-FR" b="1" dirty="0" smtClean="0"/>
              <a:t>au développement de l’aptitude à prendre des initiatives</a:t>
            </a:r>
            <a:r>
              <a:rPr lang="fr-FR" dirty="0" smtClean="0"/>
              <a:t> ; </a:t>
            </a:r>
          </a:p>
          <a:p>
            <a:r>
              <a:rPr lang="fr-FR" dirty="0" smtClean="0"/>
              <a:t> </a:t>
            </a:r>
          </a:p>
          <a:p>
            <a:r>
              <a:rPr lang="fr-FR" b="1" dirty="0" smtClean="0"/>
              <a:t>à la motivation des élèves</a:t>
            </a:r>
            <a:r>
              <a:rPr lang="fr-FR" dirty="0" smtClean="0"/>
              <a:t> en rendant le calcul à la fois stratégique et automatique</a:t>
            </a:r>
          </a:p>
          <a:p>
            <a:r>
              <a:rPr lang="fr-FR" dirty="0" smtClean="0"/>
              <a:t> </a:t>
            </a:r>
          </a:p>
        </p:txBody>
      </p:sp>
      <p:sp>
        <p:nvSpPr>
          <p:cNvPr id="4" name="Espace réservé du numéro de diapositive 3"/>
          <p:cNvSpPr>
            <a:spLocks noGrp="1"/>
          </p:cNvSpPr>
          <p:nvPr>
            <p:ph type="sldNum" sz="quarter" idx="5"/>
          </p:nvPr>
        </p:nvSpPr>
        <p:spPr/>
        <p:txBody>
          <a:bodyPr/>
          <a:lstStyle/>
          <a:p>
            <a:pPr>
              <a:defRPr/>
            </a:pPr>
            <a:fld id="{4B3D8E52-B5D2-4474-A073-1A595A5C811E}" type="slidenum">
              <a:rPr lang="fr-FR" smtClean="0">
                <a:solidFill>
                  <a:prstClr val="black"/>
                </a:solidFill>
              </a:rPr>
              <a:pPr>
                <a:defRPr/>
              </a:pPr>
              <a:t>25</a:t>
            </a:fld>
            <a:endParaRPr lang="fr-F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a:t>Calcul en ligne (avec support écrit) et mental (sans support écrit)</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a:t>
            </a:r>
            <a:r>
              <a:rPr lang="fr-FR" sz="1200" b="1" i="0" u="none" strike="noStrike" kern="1200" baseline="0" dirty="0">
                <a:solidFill>
                  <a:schemeClr val="tx1"/>
                </a:solidFill>
                <a:latin typeface="+mn-lt"/>
                <a:ea typeface="+mn-ea"/>
                <a:cs typeface="+mn-cs"/>
              </a:rPr>
              <a:t>calcul en ligne </a:t>
            </a:r>
            <a:r>
              <a:rPr lang="fr-FR" sz="1200" b="0" i="0" u="none" strike="noStrike" kern="1200" baseline="0" dirty="0">
                <a:solidFill>
                  <a:schemeClr val="tx1"/>
                </a:solidFill>
                <a:latin typeface="+mn-lt"/>
                <a:ea typeface="+mn-ea"/>
                <a:cs typeface="+mn-cs"/>
              </a:rPr>
              <a:t>n’est pas une nouveauté (il existe dans les programmes et documents d’accompagnements antérieurs). Ce qui est nouveau, c’est la place de ce calcul dans les programmes : </a:t>
            </a:r>
            <a:r>
              <a:rPr lang="fr-FR" sz="1200" b="0" i="1" u="none" strike="noStrike" kern="1200" baseline="0" dirty="0">
                <a:solidFill>
                  <a:schemeClr val="tx1"/>
                </a:solidFill>
                <a:latin typeface="+mn-lt"/>
                <a:ea typeface="+mn-ea"/>
                <a:cs typeface="+mn-cs"/>
              </a:rPr>
              <a:t>« La place consacrée au calcul mental et au calcul en ligne dans les temps d’apprentissage et d’entraînement est plus importante que celle accordée au calcul posé. » « Pour chaque opération, le calcul posé n’est introduit qu’en aval d’activités proposées en calcul mental ou en ligne.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1. L’objectif principal de l’apprentissage du calcul réfléchi est de </a:t>
            </a:r>
            <a:r>
              <a:rPr lang="fr-FR" u="sng" baseline="0" dirty="0"/>
              <a:t>développer</a:t>
            </a:r>
            <a:r>
              <a:rPr lang="fr-FR" baseline="0" dirty="0"/>
              <a:t> chez les élèves </a:t>
            </a:r>
            <a:r>
              <a:rPr lang="fr-FR" u="sng" baseline="0" dirty="0"/>
              <a:t>la capacité à se positionner comme stratège face à une tâche de calcul</a:t>
            </a:r>
            <a:r>
              <a:rPr lang="fr-FR" baseline="0" dirty="0"/>
              <a:t>. (diapo 8)</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a:t>2. </a:t>
            </a:r>
            <a:r>
              <a:rPr lang="fr-FR" i="0" u="sng" baseline="0" dirty="0"/>
              <a:t>Les faits numériques</a:t>
            </a:r>
            <a:r>
              <a:rPr lang="fr-FR"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a:t>Pour organiser sa réponse, l’élève doit disposer d’acquis notionnels et/ou pratiques mémorisés (ou écrits dans un document de référence) sur des </a:t>
            </a:r>
            <a:r>
              <a:rPr lang="fr-FR" i="0" u="sng" baseline="0" dirty="0"/>
              <a:t>faits numériques </a:t>
            </a:r>
            <a:r>
              <a:rPr lang="fr-FR" i="0" baseline="0" dirty="0"/>
              <a:t>et des </a:t>
            </a:r>
            <a:r>
              <a:rPr lang="fr-FR" i="0" u="sng" baseline="0" dirty="0"/>
              <a:t>procédures</a:t>
            </a:r>
            <a:r>
              <a:rPr lang="fr-FR"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a:t>Les procédures de calcul s’appuient elles-mêmes sur la connaissance d’un certain nombre de faits numériques. </a:t>
            </a:r>
          </a:p>
          <a:p>
            <a:pPr marL="0" marR="0" indent="0" algn="l" defTabSz="914400" rtl="0" eaLnBrk="1" fontAlgn="auto" latinLnBrk="0" hangingPunct="1">
              <a:lnSpc>
                <a:spcPct val="100000"/>
              </a:lnSpc>
              <a:spcBef>
                <a:spcPts val="0"/>
              </a:spcBef>
              <a:spcAft>
                <a:spcPts val="0"/>
              </a:spcAft>
              <a:buClrTx/>
              <a:buSzTx/>
              <a:buFontTx/>
              <a:buNone/>
              <a:tabLst/>
              <a:defRPr/>
            </a:pPr>
            <a:r>
              <a:rPr lang="fr-FR" i="0" u="none" baseline="0" dirty="0"/>
              <a:t>Les faits numériques </a:t>
            </a:r>
            <a:r>
              <a:rPr lang="fr-FR" i="0" baseline="0" dirty="0"/>
              <a:t>sont des ressources pratiques et économiques qu’il faut pouvoir mobiliser à volonté : tables d’additions et de multiplication, compléments à la dizaine et à la centaine, propriétés des nombres, sens du signe égal et des parenthèses, valeur de position des chiffres dans le nombre, écritures mathématiques et schématiques, etc.</a:t>
            </a:r>
          </a:p>
          <a:p>
            <a:pPr marL="0" marR="0" indent="0" algn="l" defTabSz="914400" rtl="0" eaLnBrk="1" fontAlgn="auto" latinLnBrk="0" hangingPunct="1">
              <a:lnSpc>
                <a:spcPct val="100000"/>
              </a:lnSpc>
              <a:spcBef>
                <a:spcPts val="0"/>
              </a:spcBef>
              <a:spcAft>
                <a:spcPts val="0"/>
              </a:spcAft>
              <a:buClrTx/>
              <a:buSzTx/>
              <a:buFontTx/>
              <a:buNone/>
              <a:tabLst/>
              <a:defRPr/>
            </a:pPr>
            <a:endParaRPr lang="fr-FR"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a:t>3. Trois sortes de faits numériques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i="0" baseline="0" dirty="0"/>
              <a:t>Les propriétés implicites des opérations,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i="0" baseline="0" dirty="0"/>
              <a:t>Les propriétés explicites des nombres,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i="0" baseline="0" dirty="0"/>
              <a:t>Les conventions mathématiques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a:t>Les propriétés des opérations (diapo 9 à 12)</a:t>
            </a:r>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a:t>Les propriétés des nombres (diapo 13)</a:t>
            </a:r>
          </a:p>
          <a:p>
            <a:pPr marL="0" marR="0" indent="0" algn="l" defTabSz="914400" rtl="0" eaLnBrk="1" fontAlgn="auto" latinLnBrk="0" hangingPunct="1">
              <a:lnSpc>
                <a:spcPct val="100000"/>
              </a:lnSpc>
              <a:spcBef>
                <a:spcPts val="0"/>
              </a:spcBef>
              <a:spcAft>
                <a:spcPts val="0"/>
              </a:spcAft>
              <a:buClrTx/>
              <a:buSzTx/>
              <a:buFontTx/>
              <a:buNone/>
              <a:tabLst/>
              <a:defRPr/>
            </a:pPr>
            <a:r>
              <a:rPr lang="fr-FR" i="0" baseline="0" dirty="0"/>
              <a:t>Les différents systèmes de représentation symboliques (écritures littérales et chiffrés des nombres, etc.) ou iconiques (les schémas, arbres, diagrammes, etc.) (diapo 14 et 15)</a:t>
            </a:r>
          </a:p>
        </p:txBody>
      </p:sp>
      <p:sp>
        <p:nvSpPr>
          <p:cNvPr id="4" name="Espace réservé du numéro de diapositive 3"/>
          <p:cNvSpPr>
            <a:spLocks noGrp="1"/>
          </p:cNvSpPr>
          <p:nvPr>
            <p:ph type="sldNum" sz="quarter" idx="10"/>
          </p:nvPr>
        </p:nvSpPr>
        <p:spPr/>
        <p:txBody>
          <a:bodyPr/>
          <a:lstStyle/>
          <a:p>
            <a:fld id="{5448BB63-04B9-4899-82C1-4CA2F83D95F6}"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3343622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2. </a:t>
            </a:r>
            <a:r>
              <a:rPr kumimoji="0" lang="fr-FR" sz="1200" b="0" i="0" u="sng" strike="noStrike" kern="1200" cap="none" spc="0" normalizeH="0" baseline="0" noProof="0" dirty="0" smtClean="0">
                <a:ln>
                  <a:noFill/>
                </a:ln>
                <a:solidFill>
                  <a:prstClr val="black"/>
                </a:solidFill>
                <a:effectLst/>
                <a:uLnTx/>
                <a:uFillTx/>
                <a:latin typeface="+mn-lt"/>
                <a:ea typeface="+mn-ea"/>
                <a:cs typeface="+mn-cs"/>
              </a:rPr>
              <a:t>Les faits numériques</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Pour organiser sa réponse, l’élève doit disposer d’acquis notionnels et/ou pratiques mémorisés (ou écrits dans un document de référence) sur des </a:t>
            </a:r>
            <a:r>
              <a:rPr kumimoji="0" lang="fr-FR" sz="1200" b="0" i="0" u="sng" strike="noStrike" kern="1200" cap="none" spc="0" normalizeH="0" baseline="0" noProof="0" dirty="0" smtClean="0">
                <a:ln>
                  <a:noFill/>
                </a:ln>
                <a:solidFill>
                  <a:prstClr val="black"/>
                </a:solidFill>
                <a:effectLst/>
                <a:uLnTx/>
                <a:uFillTx/>
                <a:latin typeface="+mn-lt"/>
                <a:ea typeface="+mn-ea"/>
                <a:cs typeface="+mn-cs"/>
              </a:rPr>
              <a:t>faits numériques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et des </a:t>
            </a:r>
            <a:r>
              <a:rPr kumimoji="0" lang="fr-FR" sz="1200" b="0" i="0" u="sng" strike="noStrike" kern="1200" cap="none" spc="0" normalizeH="0" baseline="0" noProof="0" dirty="0" smtClean="0">
                <a:ln>
                  <a:noFill/>
                </a:ln>
                <a:solidFill>
                  <a:prstClr val="black"/>
                </a:solidFill>
                <a:effectLst/>
                <a:uLnTx/>
                <a:uFillTx/>
                <a:latin typeface="+mn-lt"/>
                <a:ea typeface="+mn-ea"/>
                <a:cs typeface="+mn-cs"/>
              </a:rPr>
              <a:t>procédures</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Les procédures de calcul s’appuient elles-mêmes sur la connaissance d’un certain nombre de faits numériques.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Les faits numériques sont des ressources pratiques et économiques qu’il faut pouvoir mobiliser à volonté : tables d’additions et de multiplication, compléments à la dizaine et à la centaine, propriétés des nombres, sens du signe égal et des parenthèses, valeur de position des chiffres dans le nombre, écritures mathématiques et schématiques,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3. Trois sortes de faits numériques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Les propriétés implicites des opérations,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Les propriétés explicites des nombres,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Les conventions mathématiques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Les propriétés des opérations (diapo 9 à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Les propriétés des nombres (diapo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Les différents systèmes de représentation symboliques (écritures littérales et chiffrés des nombres, etc.) ou iconiques (les schémas, arbres, diagrammes, etc.) (diapo 14 et 15)</a:t>
            </a:r>
          </a:p>
          <a:p>
            <a:endParaRPr lang="fr-FR" dirty="0"/>
          </a:p>
        </p:txBody>
      </p:sp>
      <p:sp>
        <p:nvSpPr>
          <p:cNvPr id="4" name="Espace réservé du numéro de diapositive 3"/>
          <p:cNvSpPr>
            <a:spLocks noGrp="1"/>
          </p:cNvSpPr>
          <p:nvPr>
            <p:ph type="sldNum" sz="quarter" idx="10"/>
          </p:nvPr>
        </p:nvSpPr>
        <p:spPr/>
        <p:txBody>
          <a:bodyPr/>
          <a:lstStyle/>
          <a:p>
            <a:fld id="{5448BB63-04B9-4899-82C1-4CA2F83D95F6}"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838338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FR" dirty="0"/>
              <a:t>Echanges</a:t>
            </a:r>
          </a:p>
        </p:txBody>
      </p:sp>
      <p:sp>
        <p:nvSpPr>
          <p:cNvPr id="4" name="Espace réservé du numéro de diapositive 3"/>
          <p:cNvSpPr>
            <a:spLocks noGrp="1"/>
          </p:cNvSpPr>
          <p:nvPr>
            <p:ph type="sldNum" sz="quarter" idx="10"/>
          </p:nvPr>
        </p:nvSpPr>
        <p:spPr/>
        <p:txBody>
          <a:bodyPr/>
          <a:lstStyle/>
          <a:p>
            <a:fld id="{30F33461-6670-4552-8AF2-0FEA8D070554}" type="slidenum">
              <a:rPr lang="fr-FR">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775066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dirty="0" smtClean="0"/>
              <a:t>École Jean Lurçat</a:t>
            </a:r>
            <a:r>
              <a:rPr lang="fr-FR" baseline="0" dirty="0" smtClean="0"/>
              <a:t> _ GENNEVILLIERS  _ académie de Versailles</a:t>
            </a:r>
            <a:endParaRPr lang="fr-FR" dirty="0" smtClean="0"/>
          </a:p>
        </p:txBody>
      </p:sp>
      <p:sp>
        <p:nvSpPr>
          <p:cNvPr id="296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97E68A-1930-469A-B5A2-F8BEAD81BA78}" type="slidenum">
              <a:rPr lang="fr-FR">
                <a:solidFill>
                  <a:prstClr val="black"/>
                </a:solidFill>
                <a:latin typeface="Calibri" pitchFamily="34" charset="0"/>
              </a:rPr>
              <a:pPr eaLnBrk="1" hangingPunct="1"/>
              <a:t>37</a:t>
            </a:fld>
            <a:endParaRPr lang="fr-FR">
              <a:solidFill>
                <a:prstClr val="black"/>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FR" dirty="0"/>
              <a:t>Question à poser : quelles sont les étapes identifiées ?</a:t>
            </a:r>
          </a:p>
          <a:p>
            <a:r>
              <a:rPr lang="fr-FR" baseline="0" dirty="0"/>
              <a:t>Trois premières colonnes du tableau</a:t>
            </a:r>
            <a:endParaRPr lang="fr-FR" dirty="0"/>
          </a:p>
        </p:txBody>
      </p:sp>
      <p:sp>
        <p:nvSpPr>
          <p:cNvPr id="4" name="Espace réservé du numéro de diapositive 3"/>
          <p:cNvSpPr>
            <a:spLocks noGrp="1"/>
          </p:cNvSpPr>
          <p:nvPr>
            <p:ph type="sldNum" sz="quarter" idx="10"/>
          </p:nvPr>
        </p:nvSpPr>
        <p:spPr/>
        <p:txBody>
          <a:bodyPr/>
          <a:lstStyle/>
          <a:p>
            <a:fld id="{30F33461-6670-4552-8AF2-0FEA8D070554}"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178290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a:buClr>
                <a:schemeClr val="tx1"/>
              </a:buClr>
              <a:buSzPct val="114000"/>
              <a:buFont typeface="Wingdings" charset="2"/>
              <a:buChar char="§"/>
            </a:pPr>
            <a:r>
              <a:rPr lang="fr-FR" dirty="0"/>
              <a:t> </a:t>
            </a:r>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solidFill>
                  <a:prstClr val="black"/>
                </a:solidFill>
              </a:rPr>
              <a:pPr/>
              <a:t>40</a:t>
            </a:fld>
            <a:endParaRPr lang="fr-FR" dirty="0">
              <a:solidFill>
                <a:prstClr val="black"/>
              </a:solidFill>
            </a:endParaRPr>
          </a:p>
        </p:txBody>
      </p:sp>
    </p:spTree>
    <p:extLst>
      <p:ext uri="{BB962C8B-B14F-4D97-AF65-F5344CB8AC3E}">
        <p14:creationId xmlns:p14="http://schemas.microsoft.com/office/powerpoint/2010/main" val="122203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a:p>
            <a:pPr eaLnBrk="1" hangingPunct="1">
              <a:spcBef>
                <a:spcPct val="0"/>
              </a:spcBef>
            </a:pPr>
            <a:endParaRPr lang="fr-FR" smtClean="0"/>
          </a:p>
        </p:txBody>
      </p:sp>
      <p:sp>
        <p:nvSpPr>
          <p:cNvPr id="272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954803C4-8A2D-481C-B367-A278F29B2D75}" type="slidenum">
              <a:rPr lang="fr-FR" smtClean="0">
                <a:latin typeface="Calibri" pitchFamily="34" charset="0"/>
              </a:rPr>
              <a:pPr eaLnBrk="1" fontAlgn="base" hangingPunct="1">
                <a:spcBef>
                  <a:spcPct val="0"/>
                </a:spcBef>
                <a:spcAft>
                  <a:spcPct val="0"/>
                </a:spcAft>
              </a:pPr>
              <a:t>3</a:t>
            </a:fld>
            <a:endParaRPr lang="fr-FR"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a:buClr>
                <a:schemeClr val="tx1"/>
              </a:buClr>
              <a:buSzPct val="114000"/>
              <a:buFont typeface="Wingdings" charset="2"/>
              <a:buNone/>
            </a:pPr>
            <a:r>
              <a:rPr lang="fr-FR" sz="4400" dirty="0"/>
              <a:t>Dans la vidéo</a:t>
            </a:r>
            <a:r>
              <a:rPr lang="fr-FR" sz="4400" baseline="0" dirty="0"/>
              <a:t> présentée :</a:t>
            </a:r>
          </a:p>
          <a:p>
            <a:pPr marL="571500" indent="-571500">
              <a:buClr>
                <a:schemeClr val="tx1"/>
              </a:buClr>
              <a:buSzPct val="114000"/>
              <a:buFontTx/>
              <a:buChar char="-"/>
            </a:pPr>
            <a:r>
              <a:rPr lang="fr-FR" sz="4400" baseline="0" dirty="0"/>
              <a:t>Contrainte de temps : « je vais vous donner un tableau que vous allez compléter le plus rapidement possible. »</a:t>
            </a:r>
          </a:p>
          <a:p>
            <a:pPr marL="571500" indent="-571500">
              <a:buClr>
                <a:schemeClr val="tx1"/>
              </a:buClr>
              <a:buSzPct val="114000"/>
              <a:buFontTx/>
              <a:buChar char="-"/>
            </a:pPr>
            <a:r>
              <a:rPr lang="fr-FR" sz="4400" baseline="0" dirty="0"/>
              <a:t>Le support choisi est un tableau à double entrée à compléter individuellement.</a:t>
            </a:r>
          </a:p>
          <a:p>
            <a:pPr marL="571500" indent="-571500">
              <a:buClr>
                <a:schemeClr val="tx1"/>
              </a:buClr>
              <a:buSzPct val="114000"/>
              <a:buFontTx/>
              <a:buChar char="-"/>
            </a:pPr>
            <a:r>
              <a:rPr lang="fr-FR" sz="4400" baseline="0" dirty="0"/>
              <a:t>L’enseignante ne laisse pas la possibilité d’écrire des calculs intermédiaires pour favoriser les procédures mentales</a:t>
            </a:r>
            <a:endParaRPr lang="fr-FR" sz="4400"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solidFill>
                  <a:prstClr val="black"/>
                </a:solidFill>
              </a:rPr>
              <a:pPr/>
              <a:t>41</a:t>
            </a:fld>
            <a:endParaRPr lang="fr-FR" dirty="0">
              <a:solidFill>
                <a:prstClr val="black"/>
              </a:solidFill>
            </a:endParaRPr>
          </a:p>
        </p:txBody>
      </p:sp>
    </p:spTree>
    <p:extLst>
      <p:ext uri="{BB962C8B-B14F-4D97-AF65-F5344CB8AC3E}">
        <p14:creationId xmlns:p14="http://schemas.microsoft.com/office/powerpoint/2010/main" val="855529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a:t>Dans la vidéo observée</a:t>
            </a:r>
            <a:r>
              <a:rPr lang="fr-FR" baseline="0" dirty="0"/>
              <a:t> :</a:t>
            </a:r>
          </a:p>
          <a:p>
            <a:pPr marL="171450" indent="-171450">
              <a:buFontTx/>
              <a:buChar char="-"/>
            </a:pPr>
            <a:r>
              <a:rPr lang="fr-FR" dirty="0"/>
              <a:t>L’enseignante oriente dès le départ les échanges sur une comparaison des procédures : « quelle est pour vous la colonne qui a été la plus facile à compléter ? » ; « pour multiplier par 5, dites-moi comment vous avez procédé ? ».</a:t>
            </a:r>
          </a:p>
          <a:p>
            <a:pPr marL="171450" indent="-171450">
              <a:buFontTx/>
              <a:buChar char="-"/>
            </a:pPr>
            <a:endParaRPr lang="fr-FR" dirty="0"/>
          </a:p>
          <a:p>
            <a:pPr marL="0" indent="0">
              <a:buFontTx/>
              <a:buNone/>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solidFill>
                  <a:prstClr val="black"/>
                </a:solidFill>
              </a:rPr>
              <a:pPr/>
              <a:t>42</a:t>
            </a:fld>
            <a:endParaRPr lang="fr-FR" dirty="0">
              <a:solidFill>
                <a:prstClr val="black"/>
              </a:solidFill>
            </a:endParaRPr>
          </a:p>
        </p:txBody>
      </p:sp>
    </p:spTree>
    <p:extLst>
      <p:ext uri="{BB962C8B-B14F-4D97-AF65-F5344CB8AC3E}">
        <p14:creationId xmlns:p14="http://schemas.microsoft.com/office/powerpoint/2010/main" val="1768747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Pct val="114000"/>
              <a:buFont typeface="Wingdings" charset="2"/>
              <a:buNone/>
              <a:tabLst/>
              <a:defRPr/>
            </a:pPr>
            <a:r>
              <a:rPr lang="fr-FR" sz="2400" dirty="0"/>
              <a:t>Dans la vidéo :</a:t>
            </a:r>
          </a:p>
          <a:p>
            <a:pPr marL="342900" marR="0" lvl="0" indent="-342900" algn="l" defTabSz="914400" rtl="0" eaLnBrk="1" fontAlgn="auto" latinLnBrk="0" hangingPunct="1">
              <a:lnSpc>
                <a:spcPct val="100000"/>
              </a:lnSpc>
              <a:spcBef>
                <a:spcPts val="0"/>
              </a:spcBef>
              <a:spcAft>
                <a:spcPts val="0"/>
              </a:spcAft>
              <a:buClr>
                <a:schemeClr val="tx1"/>
              </a:buClr>
              <a:buSzPct val="114000"/>
              <a:buFontTx/>
              <a:buChar char="-"/>
              <a:tabLst/>
              <a:defRPr/>
            </a:pPr>
            <a:r>
              <a:rPr lang="fr-FR" sz="2400" dirty="0"/>
              <a:t>L’enseignante prend appui sur des représentations dans différents registres : le « glisse-nombres » constitue un outil d’aide pour valider et comprendre.</a:t>
            </a:r>
          </a:p>
          <a:p>
            <a:pPr marL="0" marR="0" lvl="0" indent="0" algn="l" defTabSz="914400" rtl="0" eaLnBrk="1" fontAlgn="auto" latinLnBrk="0" hangingPunct="1">
              <a:lnSpc>
                <a:spcPct val="100000"/>
              </a:lnSpc>
              <a:spcBef>
                <a:spcPts val="0"/>
              </a:spcBef>
              <a:spcAft>
                <a:spcPts val="0"/>
              </a:spcAft>
              <a:buClr>
                <a:schemeClr val="tx1"/>
              </a:buClr>
              <a:buSzPct val="114000"/>
              <a:buFont typeface="Wingdings" charset="2"/>
              <a:buNone/>
              <a:tabLst/>
              <a:defRPr/>
            </a:pPr>
            <a:endParaRPr lang="fr-FR" sz="2400"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solidFill>
                  <a:prstClr val="black"/>
                </a:solidFill>
              </a:rPr>
              <a:pPr/>
              <a:t>43</a:t>
            </a:fld>
            <a:endParaRPr lang="fr-FR" dirty="0">
              <a:solidFill>
                <a:prstClr val="black"/>
              </a:solidFill>
            </a:endParaRPr>
          </a:p>
        </p:txBody>
      </p:sp>
    </p:spTree>
    <p:extLst>
      <p:ext uri="{BB962C8B-B14F-4D97-AF65-F5344CB8AC3E}">
        <p14:creationId xmlns:p14="http://schemas.microsoft.com/office/powerpoint/2010/main" val="1219743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solidFill>
                  <a:prstClr val="black"/>
                </a:solidFill>
              </a:rPr>
              <a:pPr/>
              <a:t>44</a:t>
            </a:fld>
            <a:endParaRPr lang="fr-FR" dirty="0">
              <a:solidFill>
                <a:prstClr val="black"/>
              </a:solidFill>
            </a:endParaRPr>
          </a:p>
        </p:txBody>
      </p:sp>
    </p:spTree>
    <p:extLst>
      <p:ext uri="{BB962C8B-B14F-4D97-AF65-F5344CB8AC3E}">
        <p14:creationId xmlns:p14="http://schemas.microsoft.com/office/powerpoint/2010/main" val="299261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solidFill>
                  <a:prstClr val="black"/>
                </a:solidFill>
              </a:rPr>
              <a:pPr/>
              <a:t>45</a:t>
            </a:fld>
            <a:endParaRPr lang="fr-FR" dirty="0">
              <a:solidFill>
                <a:prstClr val="black"/>
              </a:solidFill>
            </a:endParaRPr>
          </a:p>
        </p:txBody>
      </p:sp>
    </p:spTree>
    <p:extLst>
      <p:ext uri="{BB962C8B-B14F-4D97-AF65-F5344CB8AC3E}">
        <p14:creationId xmlns:p14="http://schemas.microsoft.com/office/powerpoint/2010/main" val="1566216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a:buClr>
                <a:schemeClr val="tx1"/>
              </a:buClr>
              <a:buSzPct val="114000"/>
              <a:buFont typeface="Wingdings" charset="2"/>
              <a:buNone/>
            </a:pPr>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solidFill>
                  <a:prstClr val="black"/>
                </a:solidFill>
              </a:rPr>
              <a:pPr/>
              <a:t>46</a:t>
            </a:fld>
            <a:endParaRPr lang="fr-FR" dirty="0">
              <a:solidFill>
                <a:prstClr val="black"/>
              </a:solidFill>
            </a:endParaRPr>
          </a:p>
        </p:txBody>
      </p:sp>
    </p:spTree>
    <p:extLst>
      <p:ext uri="{BB962C8B-B14F-4D97-AF65-F5344CB8AC3E}">
        <p14:creationId xmlns:p14="http://schemas.microsoft.com/office/powerpoint/2010/main" val="2070349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a:buClr>
                <a:schemeClr val="tx1"/>
              </a:buClr>
              <a:buSzPct val="114000"/>
              <a:buFont typeface="Wingdings" charset="2"/>
              <a:buNone/>
            </a:pPr>
            <a:endParaRPr lang="fr-FR" dirty="0"/>
          </a:p>
        </p:txBody>
      </p:sp>
      <p:sp>
        <p:nvSpPr>
          <p:cNvPr id="4" name="Espace réservé du numéro de diapositive 3"/>
          <p:cNvSpPr>
            <a:spLocks noGrp="1"/>
          </p:cNvSpPr>
          <p:nvPr>
            <p:ph type="sldNum" sz="quarter" idx="10"/>
          </p:nvPr>
        </p:nvSpPr>
        <p:spPr/>
        <p:txBody>
          <a:bodyPr/>
          <a:lstStyle/>
          <a:p>
            <a:fld id="{9E613ACC-CAC7-494A-BB74-68459AF0B6D4}" type="slidenum">
              <a:rPr lang="fr-FR" smtClean="0">
                <a:solidFill>
                  <a:prstClr val="black"/>
                </a:solidFill>
              </a:rPr>
              <a:pPr/>
              <a:t>47</a:t>
            </a:fld>
            <a:endParaRPr lang="fr-FR" dirty="0">
              <a:solidFill>
                <a:prstClr val="black"/>
              </a:solidFill>
            </a:endParaRPr>
          </a:p>
        </p:txBody>
      </p:sp>
    </p:spTree>
    <p:extLst>
      <p:ext uri="{BB962C8B-B14F-4D97-AF65-F5344CB8AC3E}">
        <p14:creationId xmlns:p14="http://schemas.microsoft.com/office/powerpoint/2010/main" val="79902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F33461-6670-4552-8AF2-0FEA8D070554}" type="slidenum">
              <a:rPr lang="fr-FR" smtClean="0">
                <a:solidFill>
                  <a:prstClr val="black"/>
                </a:solidFill>
              </a:rPr>
              <a:pPr/>
              <a:t>48</a:t>
            </a:fld>
            <a:endParaRPr lang="fr-FR">
              <a:solidFill>
                <a:prstClr val="black"/>
              </a:solidFill>
            </a:endParaRPr>
          </a:p>
        </p:txBody>
      </p:sp>
    </p:spTree>
    <p:extLst>
      <p:ext uri="{BB962C8B-B14F-4D97-AF65-F5344CB8AC3E}">
        <p14:creationId xmlns:p14="http://schemas.microsoft.com/office/powerpoint/2010/main" val="2397232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02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B8AFBBC3-7DCF-42E0-BD70-38C9E1FB9D20}" type="slidenum">
              <a:rPr lang="fr-FR" smtClean="0">
                <a:latin typeface="Calibri" pitchFamily="34" charset="0"/>
              </a:rPr>
              <a:pPr eaLnBrk="1" fontAlgn="base" hangingPunct="1">
                <a:spcBef>
                  <a:spcPct val="0"/>
                </a:spcBef>
                <a:spcAft>
                  <a:spcPct val="0"/>
                </a:spcAft>
              </a:pPr>
              <a:t>51</a:t>
            </a:fld>
            <a:endParaRPr lang="fr-FR"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03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A4616A39-9FBF-473E-91DF-0DC1C4A11AD0}" type="slidenum">
              <a:rPr lang="fr-FR" smtClean="0">
                <a:latin typeface="Calibri" pitchFamily="34" charset="0"/>
              </a:rPr>
              <a:pPr eaLnBrk="1" fontAlgn="base" hangingPunct="1">
                <a:spcBef>
                  <a:spcPct val="0"/>
                </a:spcBef>
                <a:spcAft>
                  <a:spcPct val="0"/>
                </a:spcAft>
              </a:pPr>
              <a:t>52</a:t>
            </a:fld>
            <a:endParaRPr lang="fr-FR"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a:p>
            <a:pPr eaLnBrk="1" hangingPunct="1">
              <a:spcBef>
                <a:spcPct val="0"/>
              </a:spcBef>
            </a:pPr>
            <a:endParaRPr lang="fr-FR" smtClean="0"/>
          </a:p>
          <a:p>
            <a:pPr eaLnBrk="1" hangingPunct="1">
              <a:spcBef>
                <a:spcPct val="0"/>
              </a:spcBef>
            </a:pPr>
            <a:endParaRPr lang="fr-FR" smtClean="0"/>
          </a:p>
        </p:txBody>
      </p:sp>
      <p:sp>
        <p:nvSpPr>
          <p:cNvPr id="273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20749050-6C3E-465E-8906-DB4D510B9298}" type="slidenum">
              <a:rPr lang="fr-FR" smtClean="0">
                <a:latin typeface="Calibri" pitchFamily="34" charset="0"/>
              </a:rPr>
              <a:pPr eaLnBrk="1" fontAlgn="base" hangingPunct="1">
                <a:spcBef>
                  <a:spcPct val="0"/>
                </a:spcBef>
                <a:spcAft>
                  <a:spcPct val="0"/>
                </a:spcAft>
              </a:pPr>
              <a:t>4</a:t>
            </a:fld>
            <a:endParaRPr lang="fr-FR"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304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B81A4C28-3927-48B1-B62F-C9DFD3375573}" type="slidenum">
              <a:rPr lang="fr-FR" smtClean="0">
                <a:latin typeface="Calibri" pitchFamily="34" charset="0"/>
              </a:rPr>
              <a:pPr eaLnBrk="1" fontAlgn="base" hangingPunct="1">
                <a:spcBef>
                  <a:spcPct val="0"/>
                </a:spcBef>
                <a:spcAft>
                  <a:spcPct val="0"/>
                </a:spcAft>
              </a:pPr>
              <a:t>53</a:t>
            </a:fld>
            <a:endParaRPr lang="fr-F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dirty="0" smtClean="0"/>
              <a:t>Développement de la première partie du parcours à travers un apport théorique qui posera le cadre </a:t>
            </a:r>
          </a:p>
          <a:p>
            <a:pPr eaLnBrk="1" hangingPunct="1">
              <a:spcBef>
                <a:spcPct val="0"/>
              </a:spcBef>
            </a:pPr>
            <a:r>
              <a:rPr lang="fr-FR" dirty="0" smtClean="0"/>
              <a:t>Du travail en groupe autour de l’analyse d’une ressource de formation proposée (analyse d’une vidéo)</a:t>
            </a:r>
          </a:p>
          <a:p>
            <a:pPr eaLnBrk="1" hangingPunct="1">
              <a:spcBef>
                <a:spcPct val="0"/>
              </a:spcBef>
            </a:pPr>
            <a:r>
              <a:rPr lang="fr-FR" dirty="0" smtClean="0"/>
              <a:t>Conclusion autour de la présentation des ressources mises à votre disposition pour mettre en œuvre ce parcours de formation sur votre circonscription</a:t>
            </a:r>
          </a:p>
        </p:txBody>
      </p:sp>
      <p:sp>
        <p:nvSpPr>
          <p:cNvPr id="274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551436BF-7086-45DE-A331-35B126D17839}" type="slidenum">
              <a:rPr lang="fr-FR" smtClean="0">
                <a:latin typeface="Calibri" pitchFamily="34" charset="0"/>
              </a:rPr>
              <a:pPr eaLnBrk="1" fontAlgn="base" hangingPunct="1">
                <a:spcBef>
                  <a:spcPct val="0"/>
                </a:spcBef>
                <a:spcAft>
                  <a:spcPct val="0"/>
                </a:spcAft>
              </a:pPr>
              <a:t>5</a:t>
            </a:fld>
            <a:endParaRPr lang="fr-FR"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75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C64759D6-0721-47C5-A6A5-6CA80063BEA1}" type="slidenum">
              <a:rPr lang="fr-FR" smtClean="0">
                <a:solidFill>
                  <a:srgbClr val="000000"/>
                </a:solidFill>
                <a:latin typeface="Calibri" pitchFamily="34" charset="0"/>
              </a:rPr>
              <a:pPr eaLnBrk="1" fontAlgn="base" hangingPunct="1">
                <a:spcBef>
                  <a:spcPct val="0"/>
                </a:spcBef>
                <a:spcAft>
                  <a:spcPct val="0"/>
                </a:spcAft>
              </a:pPr>
              <a:t>6</a:t>
            </a:fld>
            <a:endParaRPr lang="fr-FR"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i="1" smtClean="0"/>
              <a:t>.</a:t>
            </a:r>
            <a:endParaRPr lang="fr-FR" smtClean="0"/>
          </a:p>
        </p:txBody>
      </p:sp>
      <p:sp>
        <p:nvSpPr>
          <p:cNvPr id="4" name="Espace réservé du numéro de diapositive 3"/>
          <p:cNvSpPr>
            <a:spLocks noGrp="1"/>
          </p:cNvSpPr>
          <p:nvPr>
            <p:ph type="sldNum" sz="quarter" idx="5"/>
          </p:nvPr>
        </p:nvSpPr>
        <p:spPr/>
        <p:txBody>
          <a:bodyPr/>
          <a:lstStyle/>
          <a:p>
            <a:pPr>
              <a:defRPr/>
            </a:pPr>
            <a:fld id="{14AE0728-987B-42F9-B249-3A6F599AAC33}" type="slidenum">
              <a:rPr lang="fr-FR" smtClean="0">
                <a:solidFill>
                  <a:prstClr val="black"/>
                </a:solidFill>
              </a:rPr>
              <a:pPr>
                <a:defRPr/>
              </a:pPr>
              <a:t>9</a:t>
            </a:fld>
            <a:endParaRPr 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lang="fr-FR" i="1" dirty="0"/>
              <a:t>Il est important de comprendre que l’élaboration des programmes a fait suite à la conférence de consensus organisé par Ife/ENS de Lyon et le CNESCO autour de la thématique « des nombres et calculs » . Un certain nombre de chercheurs se sont succédés et ont éclairé le jury qui a par la suite explicité un ensemble de recommandations pour l’élaboration des programmes dont 4 portent spécifiquement sur le calcul. C’est pourquoi, il y a un attrait particulier à tous les niveaux de l’institution (départemental, académique et national)</a:t>
            </a:r>
          </a:p>
          <a:p>
            <a:pPr>
              <a:defRPr/>
            </a:pPr>
            <a:endParaRPr lang="fr-FR" dirty="0"/>
          </a:p>
          <a:p>
            <a:pPr>
              <a:defRPr/>
            </a:pPr>
            <a:r>
              <a:rPr lang="fr-FR" dirty="0"/>
              <a:t>R17 - Le calcul mental et le calcul en ligne doivent être privilégiés par rapport au calcul posé. </a:t>
            </a:r>
          </a:p>
          <a:p>
            <a:pPr>
              <a:defRPr/>
            </a:pPr>
            <a:endParaRPr lang="fr-FR" dirty="0"/>
          </a:p>
          <a:p>
            <a:pPr>
              <a:defRPr/>
            </a:pPr>
            <a:r>
              <a:rPr lang="fr-FR" dirty="0"/>
              <a:t>Le calcul mental et le calcul en ligne devraient être travaillés avant le calcul posé. L’enseignant </a:t>
            </a:r>
            <a:r>
              <a:rPr lang="fr-FR" b="1" dirty="0"/>
              <a:t>devrait leur consacrer plus de temps qu’au calcul posé sur des périodes plus longues</a:t>
            </a:r>
            <a:r>
              <a:rPr lang="fr-FR" dirty="0"/>
              <a:t>. </a:t>
            </a:r>
            <a:r>
              <a:rPr lang="fr-FR" b="1" dirty="0"/>
              <a:t>L’enseignement du calcul mental et celui du calcul posé prévoient de travailler conjointement l’enrichissement des répertoires</a:t>
            </a:r>
            <a:r>
              <a:rPr lang="fr-FR" dirty="0"/>
              <a:t> (mémorisation de tables et faits numériques, « sous-procédures »), et </a:t>
            </a:r>
            <a:r>
              <a:rPr lang="fr-FR" b="1" dirty="0"/>
              <a:t>le traitement de calculs complexes nécessitant la mobilisation successive de diverses « sous-procédures »</a:t>
            </a:r>
            <a:r>
              <a:rPr lang="fr-FR" dirty="0"/>
              <a:t>. Il ne s’agit pas de supprimer le calcul posé de nombres à plusieurs chiffres ; </a:t>
            </a:r>
            <a:r>
              <a:rPr lang="fr-FR" b="1" dirty="0"/>
              <a:t>ce</a:t>
            </a:r>
            <a:r>
              <a:rPr lang="fr-FR" dirty="0"/>
              <a:t> </a:t>
            </a:r>
            <a:r>
              <a:rPr lang="fr-FR" b="1" dirty="0"/>
              <a:t>type de calcul peut en effet représenter une tâche complexe mettant en jeu plusieurs calculs mentaux successifs</a:t>
            </a:r>
            <a:r>
              <a:rPr lang="fr-FR" dirty="0"/>
              <a:t>. </a:t>
            </a:r>
          </a:p>
          <a:p>
            <a:pPr>
              <a:defRPr/>
            </a:pPr>
            <a:endParaRPr lang="fr-FR" dirty="0"/>
          </a:p>
          <a:p>
            <a:pPr>
              <a:defRPr/>
            </a:pPr>
            <a:r>
              <a:rPr lang="fr-FR" dirty="0"/>
              <a:t>R18 - L’enseignement du calcul mental et du calcul en ligne doit être organisé selon une progressivité. </a:t>
            </a:r>
          </a:p>
          <a:p>
            <a:pPr>
              <a:defRPr/>
            </a:pPr>
            <a:endParaRPr lang="fr-FR" dirty="0"/>
          </a:p>
          <a:p>
            <a:pPr>
              <a:defRPr/>
            </a:pPr>
            <a:r>
              <a:rPr lang="fr-FR" dirty="0"/>
              <a:t>Cet apprentissage repose sur : </a:t>
            </a:r>
          </a:p>
          <a:p>
            <a:pPr marL="228600" indent="-228600">
              <a:buFontTx/>
              <a:buAutoNum type="arabicParenBoth"/>
              <a:defRPr/>
            </a:pPr>
            <a:r>
              <a:rPr lang="fr-FR" dirty="0"/>
              <a:t>la prise en compte des besoins identifiés des élèves, de leurs différents cheminements et de leurs erreurs, </a:t>
            </a:r>
          </a:p>
          <a:p>
            <a:pPr marL="228600" indent="-228600">
              <a:buFontTx/>
              <a:buAutoNum type="arabicParenBoth"/>
              <a:defRPr/>
            </a:pPr>
            <a:r>
              <a:rPr lang="fr-FR" dirty="0"/>
              <a:t>une pratique fréquente et la gradation de la difficulté, </a:t>
            </a:r>
          </a:p>
          <a:p>
            <a:pPr marL="228600" indent="-228600">
              <a:buFontTx/>
              <a:buAutoNum type="arabicParenBoth"/>
              <a:defRPr/>
            </a:pPr>
            <a:r>
              <a:rPr lang="fr-FR" dirty="0"/>
              <a:t>la maîtrise des faits numériques (les tables des opérations, les compléments à 10 et à 20, et quelques multiples remarquables…), </a:t>
            </a:r>
          </a:p>
          <a:p>
            <a:pPr marL="228600" indent="-228600">
              <a:buFontTx/>
              <a:buAutoNum type="arabicParenBoth"/>
              <a:defRPr/>
            </a:pPr>
            <a:r>
              <a:rPr lang="fr-FR" dirty="0"/>
              <a:t>le développement de capacités d’adaptation en fonction de la nature et de la valeur des nombres, </a:t>
            </a:r>
          </a:p>
          <a:p>
            <a:pPr marL="228600" indent="-228600">
              <a:buFontTx/>
              <a:buAutoNum type="arabicParenBoth"/>
              <a:defRPr/>
            </a:pPr>
            <a:r>
              <a:rPr lang="fr-FR" dirty="0"/>
              <a:t>le développement de procédures de contrôle (évaluation des ordres de grandeurs), </a:t>
            </a:r>
          </a:p>
          <a:p>
            <a:pPr marL="228600" indent="-228600">
              <a:buFontTx/>
              <a:buAutoNum type="arabicParenBoth"/>
              <a:defRPr/>
            </a:pPr>
            <a:r>
              <a:rPr lang="fr-FR" dirty="0"/>
              <a:t>la nécessité d’une trace écrite explicitant les différents savoirs rencontrés </a:t>
            </a:r>
          </a:p>
          <a:p>
            <a:pPr marL="228600" indent="-228600">
              <a:buFontTx/>
              <a:buAutoNum type="arabicParenBoth"/>
              <a:defRPr/>
            </a:pPr>
            <a:endParaRPr lang="fr-FR" dirty="0"/>
          </a:p>
          <a:p>
            <a:pPr>
              <a:defRPr/>
            </a:pPr>
            <a:r>
              <a:rPr lang="fr-FR" dirty="0"/>
              <a:t>R19 - L’enseignement du calcul mental et du calcul en ligne doit donner une place importante à la verbalisation par les élèves de leurs façons de faire, qu’elles soient correctes ou non. </a:t>
            </a:r>
          </a:p>
          <a:p>
            <a:pPr>
              <a:defRPr/>
            </a:pPr>
            <a:r>
              <a:rPr lang="fr-FR" dirty="0"/>
              <a:t>Il est essentiel que </a:t>
            </a:r>
            <a:r>
              <a:rPr lang="fr-FR" u="sng" dirty="0"/>
              <a:t>l’élève identifie clairement les procédures fiables</a:t>
            </a:r>
            <a:r>
              <a:rPr lang="fr-FR" dirty="0"/>
              <a:t>. Une trace écrite, exprimée en des termes accessibles à tous les élèves, permet de garder en mémoire les savoirs rencontrés et les procédures abouties et correctes mises en œuvre.</a:t>
            </a:r>
          </a:p>
          <a:p>
            <a:pPr>
              <a:defRPr/>
            </a:pPr>
            <a:endParaRPr lang="fr-FR" dirty="0"/>
          </a:p>
          <a:p>
            <a:pPr>
              <a:defRPr/>
            </a:pPr>
            <a:r>
              <a:rPr lang="fr-FR" dirty="0"/>
              <a:t>R20 - Les élèves doivent apprendre à utiliser le calcul mental ou le calcul en ligne pour déterminer l’ordre de grandeur d’un résultat afin de le contrôler ou, de façon plus générale, pour effectuer un calcul approché. </a:t>
            </a:r>
          </a:p>
          <a:p>
            <a:pPr>
              <a:defRPr/>
            </a:pPr>
            <a:endParaRPr lang="fr-FR" dirty="0"/>
          </a:p>
          <a:p>
            <a:pPr>
              <a:defRPr/>
            </a:pPr>
            <a:r>
              <a:rPr lang="fr-FR" dirty="0"/>
              <a:t>Le calcul mental et le calcul en ligne peuvent ainsi constituer un moyen de contrôle du calcul exact, qu’il soit effectué en calcul posé ou à la calculatrice. Par ailleurs, le contexte de diverses situations problèmes n’impose pas l’obtention d’un résultat exact, un résultat approché obtenu mentalement peut parfois être suffisant ; progressivement, il convient que les élèves puissent, de façon autonome, traiter ainsi de telles situations  </a:t>
            </a:r>
          </a:p>
          <a:p>
            <a:pPr eaLnBrk="1" fontAlgn="auto" hangingPunct="1">
              <a:spcBef>
                <a:spcPts val="0"/>
              </a:spcBef>
              <a:spcAft>
                <a:spcPts val="0"/>
              </a:spcAft>
              <a:defRPr/>
            </a:pPr>
            <a:endParaRPr lang="fr-FR" dirty="0"/>
          </a:p>
        </p:txBody>
      </p:sp>
      <p:sp>
        <p:nvSpPr>
          <p:cNvPr id="4" name="Espace réservé du numéro de diapositive 3"/>
          <p:cNvSpPr>
            <a:spLocks noGrp="1"/>
          </p:cNvSpPr>
          <p:nvPr>
            <p:ph type="sldNum" sz="quarter" idx="5"/>
          </p:nvPr>
        </p:nvSpPr>
        <p:spPr/>
        <p:txBody>
          <a:bodyPr/>
          <a:lstStyle/>
          <a:p>
            <a:pPr>
              <a:defRPr/>
            </a:pPr>
            <a:fld id="{2FF918EE-1082-4012-B59C-96E8E4E45B65}" type="slidenum">
              <a:rPr lang="fr-FR" smtClean="0">
                <a:solidFill>
                  <a:prstClr val="black"/>
                </a:solidFill>
              </a:rPr>
              <a:pPr>
                <a:defRPr/>
              </a:pPr>
              <a:t>10</a:t>
            </a:fld>
            <a:endParaRPr lang="fr-F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Espace réservé de l'image des diapositives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i="1" smtClean="0"/>
              <a:t>.</a:t>
            </a:r>
            <a:endParaRPr lang="fr-FR" smtClean="0"/>
          </a:p>
        </p:txBody>
      </p:sp>
      <p:sp>
        <p:nvSpPr>
          <p:cNvPr id="4" name="Espace réservé du numéro de diapositive 3"/>
          <p:cNvSpPr>
            <a:spLocks noGrp="1"/>
          </p:cNvSpPr>
          <p:nvPr>
            <p:ph type="sldNum" sz="quarter" idx="5"/>
          </p:nvPr>
        </p:nvSpPr>
        <p:spPr/>
        <p:txBody>
          <a:bodyPr/>
          <a:lstStyle/>
          <a:p>
            <a:pPr>
              <a:defRPr/>
            </a:pPr>
            <a:fld id="{03D80606-CE6D-4CD8-AFEB-55005C2CB093}" type="slidenum">
              <a:rPr lang="fr-FR" smtClean="0">
                <a:solidFill>
                  <a:prstClr val="black"/>
                </a:solidFill>
              </a:rPr>
              <a:pPr>
                <a:defRPr/>
              </a:pPr>
              <a:t>11</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302D534-8861-471D-83C6-0786226D9EC6}" type="datetime1">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F678BB8-6BCC-4161-AF94-A2FF3B5F35A3}" type="slidenum">
              <a:rPr lang="fr-FR"/>
              <a:pPr>
                <a:defRPr/>
              </a:pPr>
              <a:t>‹N°›</a:t>
            </a:fld>
            <a:endParaRPr lang="fr-FR"/>
          </a:p>
        </p:txBody>
      </p:sp>
    </p:spTree>
    <p:extLst>
      <p:ext uri="{BB962C8B-B14F-4D97-AF65-F5344CB8AC3E}">
        <p14:creationId xmlns:p14="http://schemas.microsoft.com/office/powerpoint/2010/main" val="405386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B2AD189-D314-4D8E-A086-425EF858D2CD}" type="datetime1">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5550AC3-F7E9-4D40-896D-90692A1088A2}" type="slidenum">
              <a:rPr lang="fr-FR"/>
              <a:pPr>
                <a:defRPr/>
              </a:pPr>
              <a:t>‹N°›</a:t>
            </a:fld>
            <a:endParaRPr lang="fr-FR"/>
          </a:p>
        </p:txBody>
      </p:sp>
    </p:spTree>
    <p:extLst>
      <p:ext uri="{BB962C8B-B14F-4D97-AF65-F5344CB8AC3E}">
        <p14:creationId xmlns:p14="http://schemas.microsoft.com/office/powerpoint/2010/main" val="18294106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05F7B88-E0E1-429F-A446-8DCC8CF81DE5}" type="slidenum">
              <a:rPr lang="fr-FR"/>
              <a:pPr>
                <a:defRPr/>
              </a:pPr>
              <a:t>‹N°›</a:t>
            </a:fld>
            <a:endParaRPr lang="fr-FR"/>
          </a:p>
        </p:txBody>
      </p:sp>
    </p:spTree>
    <p:extLst>
      <p:ext uri="{BB962C8B-B14F-4D97-AF65-F5344CB8AC3E}">
        <p14:creationId xmlns:p14="http://schemas.microsoft.com/office/powerpoint/2010/main" val="11089776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0654AC2-A431-4C21-BB70-BE293439FFCF}" type="slidenum">
              <a:rPr lang="fr-FR"/>
              <a:pPr>
                <a:defRPr/>
              </a:pPr>
              <a:t>‹N°›</a:t>
            </a:fld>
            <a:endParaRPr lang="fr-FR"/>
          </a:p>
        </p:txBody>
      </p:sp>
    </p:spTree>
    <p:extLst>
      <p:ext uri="{BB962C8B-B14F-4D97-AF65-F5344CB8AC3E}">
        <p14:creationId xmlns:p14="http://schemas.microsoft.com/office/powerpoint/2010/main" val="29438782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0B6CBD2-5F50-4E54-A5E3-57757309C13A}" type="slidenum">
              <a:rPr lang="fr-FR"/>
              <a:pPr>
                <a:defRPr/>
              </a:pPr>
              <a:t>‹N°›</a:t>
            </a:fld>
            <a:endParaRPr lang="fr-FR"/>
          </a:p>
        </p:txBody>
      </p:sp>
    </p:spTree>
    <p:extLst>
      <p:ext uri="{BB962C8B-B14F-4D97-AF65-F5344CB8AC3E}">
        <p14:creationId xmlns:p14="http://schemas.microsoft.com/office/powerpoint/2010/main" val="3606698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C6C9529-5C8E-404F-9FDA-207E46412D11}" type="slidenum">
              <a:rPr lang="fr-FR"/>
              <a:pPr>
                <a:defRPr/>
              </a:pPr>
              <a:t>‹N°›</a:t>
            </a:fld>
            <a:endParaRPr lang="fr-FR"/>
          </a:p>
        </p:txBody>
      </p:sp>
    </p:spTree>
    <p:extLst>
      <p:ext uri="{BB962C8B-B14F-4D97-AF65-F5344CB8AC3E}">
        <p14:creationId xmlns:p14="http://schemas.microsoft.com/office/powerpoint/2010/main" val="2665758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4CE2A8F-789E-4D19-B5F6-6C6B20E11F44}" type="slidenum">
              <a:rPr lang="fr-FR"/>
              <a:pPr>
                <a:defRPr/>
              </a:pPr>
              <a:t>‹N°›</a:t>
            </a:fld>
            <a:endParaRPr lang="fr-FR"/>
          </a:p>
        </p:txBody>
      </p:sp>
    </p:spTree>
    <p:extLst>
      <p:ext uri="{BB962C8B-B14F-4D97-AF65-F5344CB8AC3E}">
        <p14:creationId xmlns:p14="http://schemas.microsoft.com/office/powerpoint/2010/main" val="5767328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A3F4AA3-CDDE-4B95-8A1F-C6394ED2FEDB}" type="slidenum">
              <a:rPr lang="fr-FR"/>
              <a:pPr>
                <a:defRPr/>
              </a:pPr>
              <a:t>‹N°›</a:t>
            </a:fld>
            <a:endParaRPr lang="fr-FR"/>
          </a:p>
        </p:txBody>
      </p:sp>
    </p:spTree>
    <p:extLst>
      <p:ext uri="{BB962C8B-B14F-4D97-AF65-F5344CB8AC3E}">
        <p14:creationId xmlns:p14="http://schemas.microsoft.com/office/powerpoint/2010/main" val="34885898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1469064-7DA7-4939-A8DE-6D3BE21B8BF4}" type="slidenum">
              <a:rPr lang="fr-FR"/>
              <a:pPr>
                <a:defRPr/>
              </a:pPr>
              <a:t>‹N°›</a:t>
            </a:fld>
            <a:endParaRPr lang="fr-FR"/>
          </a:p>
        </p:txBody>
      </p:sp>
    </p:spTree>
    <p:extLst>
      <p:ext uri="{BB962C8B-B14F-4D97-AF65-F5344CB8AC3E}">
        <p14:creationId xmlns:p14="http://schemas.microsoft.com/office/powerpoint/2010/main" val="37635856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F74E2BC-4554-4792-A630-503C930EF879}" type="slidenum">
              <a:rPr lang="fr-FR"/>
              <a:pPr>
                <a:defRPr/>
              </a:pPr>
              <a:t>‹N°›</a:t>
            </a:fld>
            <a:endParaRPr lang="fr-FR"/>
          </a:p>
        </p:txBody>
      </p:sp>
    </p:spTree>
    <p:extLst>
      <p:ext uri="{BB962C8B-B14F-4D97-AF65-F5344CB8AC3E}">
        <p14:creationId xmlns:p14="http://schemas.microsoft.com/office/powerpoint/2010/main" val="32043798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E1F2822-A758-41B7-8BE5-EC9CDDBEB340}" type="slidenum">
              <a:rPr lang="fr-FR"/>
              <a:pPr>
                <a:defRPr/>
              </a:pPr>
              <a:t>‹N°›</a:t>
            </a:fld>
            <a:endParaRPr lang="fr-FR"/>
          </a:p>
        </p:txBody>
      </p:sp>
    </p:spTree>
    <p:extLst>
      <p:ext uri="{BB962C8B-B14F-4D97-AF65-F5344CB8AC3E}">
        <p14:creationId xmlns:p14="http://schemas.microsoft.com/office/powerpoint/2010/main" val="36999136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C57EAAA-E124-434E-AF93-6D3E436A07E1}" type="slidenum">
              <a:rPr lang="fr-FR"/>
              <a:pPr>
                <a:defRPr/>
              </a:pPr>
              <a:t>‹N°›</a:t>
            </a:fld>
            <a:endParaRPr lang="fr-FR"/>
          </a:p>
        </p:txBody>
      </p:sp>
    </p:spTree>
    <p:extLst>
      <p:ext uri="{BB962C8B-B14F-4D97-AF65-F5344CB8AC3E}">
        <p14:creationId xmlns:p14="http://schemas.microsoft.com/office/powerpoint/2010/main" val="365311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E967601-3A7C-4C1C-9F9A-4CD91FFA72C1}" type="datetime1">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E4C762B-F245-4EB6-B9C4-C5FD4D6DDD2B}" type="slidenum">
              <a:rPr lang="fr-FR"/>
              <a:pPr>
                <a:defRPr/>
              </a:pPr>
              <a:t>‹N°›</a:t>
            </a:fld>
            <a:endParaRPr lang="fr-FR"/>
          </a:p>
        </p:txBody>
      </p:sp>
    </p:spTree>
    <p:extLst>
      <p:ext uri="{BB962C8B-B14F-4D97-AF65-F5344CB8AC3E}">
        <p14:creationId xmlns:p14="http://schemas.microsoft.com/office/powerpoint/2010/main" val="10227849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4900A80-842E-405F-822A-9E1B1B219914}" type="slidenum">
              <a:rPr lang="fr-FR"/>
              <a:pPr>
                <a:defRPr/>
              </a:pPr>
              <a:t>‹N°›</a:t>
            </a:fld>
            <a:endParaRPr lang="fr-FR"/>
          </a:p>
        </p:txBody>
      </p:sp>
    </p:spTree>
    <p:extLst>
      <p:ext uri="{BB962C8B-B14F-4D97-AF65-F5344CB8AC3E}">
        <p14:creationId xmlns:p14="http://schemas.microsoft.com/office/powerpoint/2010/main" val="18796813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477AFAE-D4B4-4999-8B2E-A19E22CA794E}" type="slidenum">
              <a:rPr lang="fr-FR"/>
              <a:pPr>
                <a:defRPr/>
              </a:pPr>
              <a:t>‹N°›</a:t>
            </a:fld>
            <a:endParaRPr lang="fr-FR"/>
          </a:p>
        </p:txBody>
      </p:sp>
    </p:spTree>
    <p:extLst>
      <p:ext uri="{BB962C8B-B14F-4D97-AF65-F5344CB8AC3E}">
        <p14:creationId xmlns:p14="http://schemas.microsoft.com/office/powerpoint/2010/main" val="31349358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B27FD0-B7BF-4E4B-A880-17688319646D}" type="slidenum">
              <a:rPr lang="fr-FR"/>
              <a:pPr>
                <a:defRPr/>
              </a:pPr>
              <a:t>‹N°›</a:t>
            </a:fld>
            <a:endParaRPr lang="fr-FR"/>
          </a:p>
        </p:txBody>
      </p:sp>
    </p:spTree>
    <p:extLst>
      <p:ext uri="{BB962C8B-B14F-4D97-AF65-F5344CB8AC3E}">
        <p14:creationId xmlns:p14="http://schemas.microsoft.com/office/powerpoint/2010/main" val="17062588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041D12C-9A09-46BB-8F62-3C249B8BECAE}" type="slidenum">
              <a:rPr lang="fr-FR"/>
              <a:pPr>
                <a:defRPr/>
              </a:pPr>
              <a:t>‹N°›</a:t>
            </a:fld>
            <a:endParaRPr lang="fr-FR"/>
          </a:p>
        </p:txBody>
      </p:sp>
    </p:spTree>
    <p:extLst>
      <p:ext uri="{BB962C8B-B14F-4D97-AF65-F5344CB8AC3E}">
        <p14:creationId xmlns:p14="http://schemas.microsoft.com/office/powerpoint/2010/main" val="28980167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76B19C1-F09A-4240-B375-50ED240B748F}" type="slidenum">
              <a:rPr lang="fr-FR"/>
              <a:pPr>
                <a:defRPr/>
              </a:pPr>
              <a:t>‹N°›</a:t>
            </a:fld>
            <a:endParaRPr lang="fr-FR"/>
          </a:p>
        </p:txBody>
      </p:sp>
    </p:spTree>
    <p:extLst>
      <p:ext uri="{BB962C8B-B14F-4D97-AF65-F5344CB8AC3E}">
        <p14:creationId xmlns:p14="http://schemas.microsoft.com/office/powerpoint/2010/main" val="23783929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2955C2B-D534-417B-A7EC-516AD6C9EAFE}" type="slidenum">
              <a:rPr lang="fr-FR"/>
              <a:pPr>
                <a:defRPr/>
              </a:pPr>
              <a:t>‹N°›</a:t>
            </a:fld>
            <a:endParaRPr lang="fr-FR"/>
          </a:p>
        </p:txBody>
      </p:sp>
    </p:spTree>
    <p:extLst>
      <p:ext uri="{BB962C8B-B14F-4D97-AF65-F5344CB8AC3E}">
        <p14:creationId xmlns:p14="http://schemas.microsoft.com/office/powerpoint/2010/main" val="18619012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C39AD20-6CB8-4B67-AE97-9A4B05E9AE33}" type="slidenum">
              <a:rPr lang="fr-FR"/>
              <a:pPr>
                <a:defRPr/>
              </a:pPr>
              <a:t>‹N°›</a:t>
            </a:fld>
            <a:endParaRPr lang="fr-FR"/>
          </a:p>
        </p:txBody>
      </p:sp>
    </p:spTree>
    <p:extLst>
      <p:ext uri="{BB962C8B-B14F-4D97-AF65-F5344CB8AC3E}">
        <p14:creationId xmlns:p14="http://schemas.microsoft.com/office/powerpoint/2010/main" val="6454282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66A6B22-AF93-4C1E-B882-90477CE31374}" type="slidenum">
              <a:rPr lang="fr-FR"/>
              <a:pPr>
                <a:defRPr/>
              </a:pPr>
              <a:t>‹N°›</a:t>
            </a:fld>
            <a:endParaRPr lang="fr-FR"/>
          </a:p>
        </p:txBody>
      </p:sp>
    </p:spTree>
    <p:extLst>
      <p:ext uri="{BB962C8B-B14F-4D97-AF65-F5344CB8AC3E}">
        <p14:creationId xmlns:p14="http://schemas.microsoft.com/office/powerpoint/2010/main" val="2694854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28D8A0A-BFB4-4E65-897B-58BE7F3A2C88}" type="slidenum">
              <a:rPr lang="fr-FR"/>
              <a:pPr>
                <a:defRPr/>
              </a:pPr>
              <a:t>‹N°›</a:t>
            </a:fld>
            <a:endParaRPr lang="fr-FR"/>
          </a:p>
        </p:txBody>
      </p:sp>
    </p:spTree>
    <p:extLst>
      <p:ext uri="{BB962C8B-B14F-4D97-AF65-F5344CB8AC3E}">
        <p14:creationId xmlns:p14="http://schemas.microsoft.com/office/powerpoint/2010/main" val="36697779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E948289-A74B-47DE-8425-91609CE7FB0E}" type="slidenum">
              <a:rPr lang="fr-FR"/>
              <a:pPr>
                <a:defRPr/>
              </a:pPr>
              <a:t>‹N°›</a:t>
            </a:fld>
            <a:endParaRPr lang="fr-FR"/>
          </a:p>
        </p:txBody>
      </p:sp>
    </p:spTree>
    <p:extLst>
      <p:ext uri="{BB962C8B-B14F-4D97-AF65-F5344CB8AC3E}">
        <p14:creationId xmlns:p14="http://schemas.microsoft.com/office/powerpoint/2010/main" val="352030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1580987-5B02-4F03-9AE8-DF871FD039C0}" type="slidenum">
              <a:rPr lang="fr-FR"/>
              <a:pPr>
                <a:defRPr/>
              </a:pPr>
              <a:t>‹N°›</a:t>
            </a:fld>
            <a:endParaRPr lang="fr-FR"/>
          </a:p>
        </p:txBody>
      </p:sp>
    </p:spTree>
    <p:extLst>
      <p:ext uri="{BB962C8B-B14F-4D97-AF65-F5344CB8AC3E}">
        <p14:creationId xmlns:p14="http://schemas.microsoft.com/office/powerpoint/2010/main" val="1562181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E30B7FD-E9F1-48B4-BF04-8E7FF15B7AE2}" type="slidenum">
              <a:rPr lang="fr-FR"/>
              <a:pPr>
                <a:defRPr/>
              </a:pPr>
              <a:t>‹N°›</a:t>
            </a:fld>
            <a:endParaRPr lang="fr-FR"/>
          </a:p>
        </p:txBody>
      </p:sp>
    </p:spTree>
    <p:extLst>
      <p:ext uri="{BB962C8B-B14F-4D97-AF65-F5344CB8AC3E}">
        <p14:creationId xmlns:p14="http://schemas.microsoft.com/office/powerpoint/2010/main" val="11973167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C850B19-2F9C-4976-A52A-376EEA09BFA7}" type="slidenum">
              <a:rPr lang="fr-FR"/>
              <a:pPr>
                <a:defRPr/>
              </a:pPr>
              <a:t>‹N°›</a:t>
            </a:fld>
            <a:endParaRPr lang="fr-FR"/>
          </a:p>
        </p:txBody>
      </p:sp>
    </p:spTree>
    <p:extLst>
      <p:ext uri="{BB962C8B-B14F-4D97-AF65-F5344CB8AC3E}">
        <p14:creationId xmlns:p14="http://schemas.microsoft.com/office/powerpoint/2010/main" val="21475392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91DB9A2-EBBA-47F4-A644-1F0613461503}" type="slidenum">
              <a:rPr lang="fr-FR"/>
              <a:pPr>
                <a:defRPr/>
              </a:pPr>
              <a:t>‹N°›</a:t>
            </a:fld>
            <a:endParaRPr lang="fr-FR"/>
          </a:p>
        </p:txBody>
      </p:sp>
    </p:spTree>
    <p:extLst>
      <p:ext uri="{BB962C8B-B14F-4D97-AF65-F5344CB8AC3E}">
        <p14:creationId xmlns:p14="http://schemas.microsoft.com/office/powerpoint/2010/main" val="35351714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2154D0E-3126-4DDA-A9C0-4D3DA8AB509B}" type="slidenum">
              <a:rPr lang="fr-FR"/>
              <a:pPr>
                <a:defRPr/>
              </a:pPr>
              <a:t>‹N°›</a:t>
            </a:fld>
            <a:endParaRPr lang="fr-FR"/>
          </a:p>
        </p:txBody>
      </p:sp>
    </p:spTree>
    <p:extLst>
      <p:ext uri="{BB962C8B-B14F-4D97-AF65-F5344CB8AC3E}">
        <p14:creationId xmlns:p14="http://schemas.microsoft.com/office/powerpoint/2010/main" val="22754705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4103F2E-2534-436C-9EA1-8CA9C9298C90}" type="slidenum">
              <a:rPr lang="fr-FR"/>
              <a:pPr>
                <a:defRPr/>
              </a:pPr>
              <a:t>‹N°›</a:t>
            </a:fld>
            <a:endParaRPr lang="fr-FR"/>
          </a:p>
        </p:txBody>
      </p:sp>
    </p:spTree>
    <p:extLst>
      <p:ext uri="{BB962C8B-B14F-4D97-AF65-F5344CB8AC3E}">
        <p14:creationId xmlns:p14="http://schemas.microsoft.com/office/powerpoint/2010/main" val="38755431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8DE929D-0CF6-4110-8276-DB0FA49A0E62}" type="slidenum">
              <a:rPr lang="fr-FR"/>
              <a:pPr>
                <a:defRPr/>
              </a:pPr>
              <a:t>‹N°›</a:t>
            </a:fld>
            <a:endParaRPr lang="fr-FR"/>
          </a:p>
        </p:txBody>
      </p:sp>
    </p:spTree>
    <p:extLst>
      <p:ext uri="{BB962C8B-B14F-4D97-AF65-F5344CB8AC3E}">
        <p14:creationId xmlns:p14="http://schemas.microsoft.com/office/powerpoint/2010/main" val="23399170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6C5BC15-EDA6-4D11-9E8D-E30A00798B8D}" type="slidenum">
              <a:rPr lang="fr-FR"/>
              <a:pPr>
                <a:defRPr/>
              </a:pPr>
              <a:t>‹N°›</a:t>
            </a:fld>
            <a:endParaRPr lang="fr-FR"/>
          </a:p>
        </p:txBody>
      </p:sp>
    </p:spTree>
    <p:extLst>
      <p:ext uri="{BB962C8B-B14F-4D97-AF65-F5344CB8AC3E}">
        <p14:creationId xmlns:p14="http://schemas.microsoft.com/office/powerpoint/2010/main" val="39821866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E510761-52F9-4335-B70E-93F6D6623DCA}" type="slidenum">
              <a:rPr lang="fr-FR"/>
              <a:pPr>
                <a:defRPr/>
              </a:pPr>
              <a:t>‹N°›</a:t>
            </a:fld>
            <a:endParaRPr lang="fr-FR"/>
          </a:p>
        </p:txBody>
      </p:sp>
    </p:spTree>
    <p:extLst>
      <p:ext uri="{BB962C8B-B14F-4D97-AF65-F5344CB8AC3E}">
        <p14:creationId xmlns:p14="http://schemas.microsoft.com/office/powerpoint/2010/main" val="14347853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FDF2337-813A-4D57-B6BB-44C1D832012C}" type="slidenum">
              <a:rPr lang="fr-FR"/>
              <a:pPr>
                <a:defRPr/>
              </a:pPr>
              <a:t>‹N°›</a:t>
            </a:fld>
            <a:endParaRPr lang="fr-FR"/>
          </a:p>
        </p:txBody>
      </p:sp>
    </p:spTree>
    <p:extLst>
      <p:ext uri="{BB962C8B-B14F-4D97-AF65-F5344CB8AC3E}">
        <p14:creationId xmlns:p14="http://schemas.microsoft.com/office/powerpoint/2010/main" val="14977170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CAC62B2-C65E-4209-812F-50672619D3ED}" type="slidenum">
              <a:rPr lang="fr-FR"/>
              <a:pPr>
                <a:defRPr/>
              </a:pPr>
              <a:t>‹N°›</a:t>
            </a:fld>
            <a:endParaRPr lang="fr-FR"/>
          </a:p>
        </p:txBody>
      </p:sp>
    </p:spTree>
    <p:extLst>
      <p:ext uri="{BB962C8B-B14F-4D97-AF65-F5344CB8AC3E}">
        <p14:creationId xmlns:p14="http://schemas.microsoft.com/office/powerpoint/2010/main" val="186844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DB19705-3CE7-486D-A6AA-66752CFA725B}" type="slidenum">
              <a:rPr lang="fr-FR"/>
              <a:pPr>
                <a:defRPr/>
              </a:pPr>
              <a:t>‹N°›</a:t>
            </a:fld>
            <a:endParaRPr lang="fr-FR"/>
          </a:p>
        </p:txBody>
      </p:sp>
    </p:spTree>
    <p:extLst>
      <p:ext uri="{BB962C8B-B14F-4D97-AF65-F5344CB8AC3E}">
        <p14:creationId xmlns:p14="http://schemas.microsoft.com/office/powerpoint/2010/main" val="30444940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B06830-330D-4C30-92F5-FBF6F41C88C5}" type="slidenum">
              <a:rPr lang="fr-FR"/>
              <a:pPr>
                <a:defRPr/>
              </a:pPr>
              <a:t>‹N°›</a:t>
            </a:fld>
            <a:endParaRPr lang="fr-FR"/>
          </a:p>
        </p:txBody>
      </p:sp>
    </p:spTree>
    <p:extLst>
      <p:ext uri="{BB962C8B-B14F-4D97-AF65-F5344CB8AC3E}">
        <p14:creationId xmlns:p14="http://schemas.microsoft.com/office/powerpoint/2010/main" val="18337263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2AC8FE-055B-422D-8F9C-191DFE2E4AC6}" type="slidenum">
              <a:rPr lang="fr-FR"/>
              <a:pPr>
                <a:defRPr/>
              </a:pPr>
              <a:t>‹N°›</a:t>
            </a:fld>
            <a:endParaRPr lang="fr-FR"/>
          </a:p>
        </p:txBody>
      </p:sp>
    </p:spTree>
    <p:extLst>
      <p:ext uri="{BB962C8B-B14F-4D97-AF65-F5344CB8AC3E}">
        <p14:creationId xmlns:p14="http://schemas.microsoft.com/office/powerpoint/2010/main" val="22920599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4930750-F77D-4558-8C3F-82FF9ACC8DAD}" type="slidenum">
              <a:rPr lang="fr-FR"/>
              <a:pPr>
                <a:defRPr/>
              </a:pPr>
              <a:t>‹N°›</a:t>
            </a:fld>
            <a:endParaRPr lang="fr-FR"/>
          </a:p>
        </p:txBody>
      </p:sp>
    </p:spTree>
    <p:extLst>
      <p:ext uri="{BB962C8B-B14F-4D97-AF65-F5344CB8AC3E}">
        <p14:creationId xmlns:p14="http://schemas.microsoft.com/office/powerpoint/2010/main" val="14503512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D47565D-F2F3-4533-B382-2ECEBFF20CEA}" type="slidenum">
              <a:rPr lang="fr-FR"/>
              <a:pPr>
                <a:defRPr/>
              </a:pPr>
              <a:t>‹N°›</a:t>
            </a:fld>
            <a:endParaRPr lang="fr-FR"/>
          </a:p>
        </p:txBody>
      </p:sp>
    </p:spTree>
    <p:extLst>
      <p:ext uri="{BB962C8B-B14F-4D97-AF65-F5344CB8AC3E}">
        <p14:creationId xmlns:p14="http://schemas.microsoft.com/office/powerpoint/2010/main" val="14304763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219AB01-1A90-43CB-9DED-E37D72A7597E}" type="slidenum">
              <a:rPr lang="fr-FR"/>
              <a:pPr>
                <a:defRPr/>
              </a:pPr>
              <a:t>‹N°›</a:t>
            </a:fld>
            <a:endParaRPr lang="fr-FR"/>
          </a:p>
        </p:txBody>
      </p:sp>
    </p:spTree>
    <p:extLst>
      <p:ext uri="{BB962C8B-B14F-4D97-AF65-F5344CB8AC3E}">
        <p14:creationId xmlns:p14="http://schemas.microsoft.com/office/powerpoint/2010/main" val="20899727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B049DA3-2627-411F-80FF-E56F99C3F664}" type="slidenum">
              <a:rPr lang="fr-FR"/>
              <a:pPr>
                <a:defRPr/>
              </a:pPr>
              <a:t>‹N°›</a:t>
            </a:fld>
            <a:endParaRPr lang="fr-FR"/>
          </a:p>
        </p:txBody>
      </p:sp>
    </p:spTree>
    <p:extLst>
      <p:ext uri="{BB962C8B-B14F-4D97-AF65-F5344CB8AC3E}">
        <p14:creationId xmlns:p14="http://schemas.microsoft.com/office/powerpoint/2010/main" val="13191244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8F9EE2D-7BF5-47DC-A97D-D09BFE37F0BF}" type="slidenum">
              <a:rPr lang="fr-FR"/>
              <a:pPr>
                <a:defRPr/>
              </a:pPr>
              <a:t>‹N°›</a:t>
            </a:fld>
            <a:endParaRPr lang="fr-FR"/>
          </a:p>
        </p:txBody>
      </p:sp>
    </p:spTree>
    <p:extLst>
      <p:ext uri="{BB962C8B-B14F-4D97-AF65-F5344CB8AC3E}">
        <p14:creationId xmlns:p14="http://schemas.microsoft.com/office/powerpoint/2010/main" val="26822633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4D9918A-9025-4384-8E96-B3E740C049ED}" type="slidenum">
              <a:rPr lang="fr-FR"/>
              <a:pPr>
                <a:defRPr/>
              </a:pPr>
              <a:t>‹N°›</a:t>
            </a:fld>
            <a:endParaRPr lang="fr-FR"/>
          </a:p>
        </p:txBody>
      </p:sp>
    </p:spTree>
    <p:extLst>
      <p:ext uri="{BB962C8B-B14F-4D97-AF65-F5344CB8AC3E}">
        <p14:creationId xmlns:p14="http://schemas.microsoft.com/office/powerpoint/2010/main" val="33922487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8612159-0B2F-445F-AEBF-348B50BCF62D}" type="slidenum">
              <a:rPr lang="fr-FR"/>
              <a:pPr>
                <a:defRPr/>
              </a:pPr>
              <a:t>‹N°›</a:t>
            </a:fld>
            <a:endParaRPr lang="fr-FR"/>
          </a:p>
        </p:txBody>
      </p:sp>
    </p:spTree>
    <p:extLst>
      <p:ext uri="{BB962C8B-B14F-4D97-AF65-F5344CB8AC3E}">
        <p14:creationId xmlns:p14="http://schemas.microsoft.com/office/powerpoint/2010/main" val="37595161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C003330-8F26-405C-846C-5A031C238DBA}" type="slidenum">
              <a:rPr lang="fr-FR"/>
              <a:pPr>
                <a:defRPr/>
              </a:pPr>
              <a:t>‹N°›</a:t>
            </a:fld>
            <a:endParaRPr lang="fr-FR"/>
          </a:p>
        </p:txBody>
      </p:sp>
    </p:spTree>
    <p:extLst>
      <p:ext uri="{BB962C8B-B14F-4D97-AF65-F5344CB8AC3E}">
        <p14:creationId xmlns:p14="http://schemas.microsoft.com/office/powerpoint/2010/main" val="118207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866"/>
            <a:ext cx="78867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591"/>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A70A78B-E981-4358-A651-A7F4480DD1FD}" type="slidenum">
              <a:rPr lang="fr-FR"/>
              <a:pPr>
                <a:defRPr/>
              </a:pPr>
              <a:t>‹N°›</a:t>
            </a:fld>
            <a:endParaRPr lang="fr-FR"/>
          </a:p>
        </p:txBody>
      </p:sp>
    </p:spTree>
    <p:extLst>
      <p:ext uri="{BB962C8B-B14F-4D97-AF65-F5344CB8AC3E}">
        <p14:creationId xmlns:p14="http://schemas.microsoft.com/office/powerpoint/2010/main" val="13012722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22098F1-26A2-4E10-BB4B-2E0C9DFAF176}" type="slidenum">
              <a:rPr lang="fr-FR"/>
              <a:pPr>
                <a:defRPr/>
              </a:pPr>
              <a:t>‹N°›</a:t>
            </a:fld>
            <a:endParaRPr lang="fr-FR"/>
          </a:p>
        </p:txBody>
      </p:sp>
    </p:spTree>
    <p:extLst>
      <p:ext uri="{BB962C8B-B14F-4D97-AF65-F5344CB8AC3E}">
        <p14:creationId xmlns:p14="http://schemas.microsoft.com/office/powerpoint/2010/main" val="26152982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2941DD5-FBC0-44D0-933A-AFB0343C5395}" type="slidenum">
              <a:rPr lang="fr-FR"/>
              <a:pPr>
                <a:defRPr/>
              </a:pPr>
              <a:t>‹N°›</a:t>
            </a:fld>
            <a:endParaRPr lang="fr-FR"/>
          </a:p>
        </p:txBody>
      </p:sp>
    </p:spTree>
    <p:extLst>
      <p:ext uri="{BB962C8B-B14F-4D97-AF65-F5344CB8AC3E}">
        <p14:creationId xmlns:p14="http://schemas.microsoft.com/office/powerpoint/2010/main" val="18378548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075F15E-6AC2-48CB-8B55-4D5D154D59BB}" type="slidenum">
              <a:rPr lang="fr-FR"/>
              <a:pPr>
                <a:defRPr/>
              </a:pPr>
              <a:t>‹N°›</a:t>
            </a:fld>
            <a:endParaRPr lang="fr-FR"/>
          </a:p>
        </p:txBody>
      </p:sp>
    </p:spTree>
    <p:extLst>
      <p:ext uri="{BB962C8B-B14F-4D97-AF65-F5344CB8AC3E}">
        <p14:creationId xmlns:p14="http://schemas.microsoft.com/office/powerpoint/2010/main" val="3518757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01A11C7-51C4-4F95-AA59-9D3338D85870}" type="slidenum">
              <a:rPr lang="fr-FR"/>
              <a:pPr>
                <a:defRPr/>
              </a:pPr>
              <a:t>‹N°›</a:t>
            </a:fld>
            <a:endParaRPr lang="fr-FR"/>
          </a:p>
        </p:txBody>
      </p:sp>
    </p:spTree>
    <p:extLst>
      <p:ext uri="{BB962C8B-B14F-4D97-AF65-F5344CB8AC3E}">
        <p14:creationId xmlns:p14="http://schemas.microsoft.com/office/powerpoint/2010/main" val="5700380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93D52FA-50A7-47D4-8B7A-E606BC2ADE6D}" type="slidenum">
              <a:rPr lang="fr-FR"/>
              <a:pPr>
                <a:defRPr/>
              </a:pPr>
              <a:t>‹N°›</a:t>
            </a:fld>
            <a:endParaRPr lang="fr-FR"/>
          </a:p>
        </p:txBody>
      </p:sp>
    </p:spTree>
    <p:extLst>
      <p:ext uri="{BB962C8B-B14F-4D97-AF65-F5344CB8AC3E}">
        <p14:creationId xmlns:p14="http://schemas.microsoft.com/office/powerpoint/2010/main" val="36994846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9CD857D-16D3-4472-8585-E5F21B3684F4}" type="slidenum">
              <a:rPr lang="fr-FR"/>
              <a:pPr>
                <a:defRPr/>
              </a:pPr>
              <a:t>‹N°›</a:t>
            </a:fld>
            <a:endParaRPr lang="fr-FR"/>
          </a:p>
        </p:txBody>
      </p:sp>
    </p:spTree>
    <p:extLst>
      <p:ext uri="{BB962C8B-B14F-4D97-AF65-F5344CB8AC3E}">
        <p14:creationId xmlns:p14="http://schemas.microsoft.com/office/powerpoint/2010/main" val="6454103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7497FCC-2348-4EF9-BD14-04E8DDCF4964}" type="slidenum">
              <a:rPr lang="fr-FR"/>
              <a:pPr>
                <a:defRPr/>
              </a:pPr>
              <a:t>‹N°›</a:t>
            </a:fld>
            <a:endParaRPr lang="fr-FR"/>
          </a:p>
        </p:txBody>
      </p:sp>
    </p:spTree>
    <p:extLst>
      <p:ext uri="{BB962C8B-B14F-4D97-AF65-F5344CB8AC3E}">
        <p14:creationId xmlns:p14="http://schemas.microsoft.com/office/powerpoint/2010/main" val="37300269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31DF605-E84C-4B58-BE31-D57F6F1B11A4}" type="slidenum">
              <a:rPr lang="fr-FR"/>
              <a:pPr>
                <a:defRPr/>
              </a:pPr>
              <a:t>‹N°›</a:t>
            </a:fld>
            <a:endParaRPr lang="fr-FR"/>
          </a:p>
        </p:txBody>
      </p:sp>
    </p:spTree>
    <p:extLst>
      <p:ext uri="{BB962C8B-B14F-4D97-AF65-F5344CB8AC3E}">
        <p14:creationId xmlns:p14="http://schemas.microsoft.com/office/powerpoint/2010/main" val="15170565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38B24D0-03EC-4DD8-A7F6-F1978593FE84}" type="slidenum">
              <a:rPr lang="fr-FR"/>
              <a:pPr>
                <a:defRPr/>
              </a:pPr>
              <a:t>‹N°›</a:t>
            </a:fld>
            <a:endParaRPr lang="fr-FR"/>
          </a:p>
        </p:txBody>
      </p:sp>
    </p:spTree>
    <p:extLst>
      <p:ext uri="{BB962C8B-B14F-4D97-AF65-F5344CB8AC3E}">
        <p14:creationId xmlns:p14="http://schemas.microsoft.com/office/powerpoint/2010/main" val="36092166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854BC26-DB29-4F8B-8B92-5777D65F5AAD}" type="slidenum">
              <a:rPr lang="fr-FR"/>
              <a:pPr>
                <a:defRPr/>
              </a:pPr>
              <a:t>‹N°›</a:t>
            </a:fld>
            <a:endParaRPr lang="fr-FR"/>
          </a:p>
        </p:txBody>
      </p:sp>
    </p:spTree>
    <p:extLst>
      <p:ext uri="{BB962C8B-B14F-4D97-AF65-F5344CB8AC3E}">
        <p14:creationId xmlns:p14="http://schemas.microsoft.com/office/powerpoint/2010/main" val="3635917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6C94AD9-7991-41D3-9778-920C6193CF2F}" type="slidenum">
              <a:rPr lang="fr-FR"/>
              <a:pPr>
                <a:defRPr/>
              </a:pPr>
              <a:t>‹N°›</a:t>
            </a:fld>
            <a:endParaRPr lang="fr-FR"/>
          </a:p>
        </p:txBody>
      </p:sp>
    </p:spTree>
    <p:extLst>
      <p:ext uri="{BB962C8B-B14F-4D97-AF65-F5344CB8AC3E}">
        <p14:creationId xmlns:p14="http://schemas.microsoft.com/office/powerpoint/2010/main" val="1719126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22BB37A-DD6D-4AD4-B9FB-19FEA3A2A328}" type="slidenum">
              <a:rPr lang="fr-FR"/>
              <a:pPr>
                <a:defRPr/>
              </a:pPr>
              <a:t>‹N°›</a:t>
            </a:fld>
            <a:endParaRPr lang="fr-FR"/>
          </a:p>
        </p:txBody>
      </p:sp>
    </p:spTree>
    <p:extLst>
      <p:ext uri="{BB962C8B-B14F-4D97-AF65-F5344CB8AC3E}">
        <p14:creationId xmlns:p14="http://schemas.microsoft.com/office/powerpoint/2010/main" val="42451483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81AFD9F-D63F-4229-899E-0690931BCB61}" type="slidenum">
              <a:rPr lang="fr-FR"/>
              <a:pPr>
                <a:defRPr/>
              </a:pPr>
              <a:t>‹N°›</a:t>
            </a:fld>
            <a:endParaRPr lang="fr-FR"/>
          </a:p>
        </p:txBody>
      </p:sp>
    </p:spTree>
    <p:extLst>
      <p:ext uri="{BB962C8B-B14F-4D97-AF65-F5344CB8AC3E}">
        <p14:creationId xmlns:p14="http://schemas.microsoft.com/office/powerpoint/2010/main" val="24349451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DE3DF81-5594-4BB7-B582-B7232C84ED58}" type="slidenum">
              <a:rPr lang="fr-FR"/>
              <a:pPr>
                <a:defRPr/>
              </a:pPr>
              <a:t>‹N°›</a:t>
            </a:fld>
            <a:endParaRPr lang="fr-FR"/>
          </a:p>
        </p:txBody>
      </p:sp>
    </p:spTree>
    <p:extLst>
      <p:ext uri="{BB962C8B-B14F-4D97-AF65-F5344CB8AC3E}">
        <p14:creationId xmlns:p14="http://schemas.microsoft.com/office/powerpoint/2010/main" val="31549658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9E15EA6-F7D4-4158-898A-CC294EDD9DFF}" type="slidenum">
              <a:rPr lang="fr-FR"/>
              <a:pPr>
                <a:defRPr/>
              </a:pPr>
              <a:t>‹N°›</a:t>
            </a:fld>
            <a:endParaRPr lang="fr-FR"/>
          </a:p>
        </p:txBody>
      </p:sp>
    </p:spTree>
    <p:extLst>
      <p:ext uri="{BB962C8B-B14F-4D97-AF65-F5344CB8AC3E}">
        <p14:creationId xmlns:p14="http://schemas.microsoft.com/office/powerpoint/2010/main" val="6027402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0DF7390-985A-472B-BA20-16D6A39DAD0C}" type="slidenum">
              <a:rPr lang="fr-FR"/>
              <a:pPr>
                <a:defRPr/>
              </a:pPr>
              <a:t>‹N°›</a:t>
            </a:fld>
            <a:endParaRPr lang="fr-FR"/>
          </a:p>
        </p:txBody>
      </p:sp>
    </p:spTree>
    <p:extLst>
      <p:ext uri="{BB962C8B-B14F-4D97-AF65-F5344CB8AC3E}">
        <p14:creationId xmlns:p14="http://schemas.microsoft.com/office/powerpoint/2010/main" val="18016294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753FABA-BBDB-4320-B025-5B59D24BEA1E}" type="slidenum">
              <a:rPr lang="fr-FR"/>
              <a:pPr>
                <a:defRPr/>
              </a:pPr>
              <a:t>‹N°›</a:t>
            </a:fld>
            <a:endParaRPr lang="fr-FR"/>
          </a:p>
        </p:txBody>
      </p:sp>
    </p:spTree>
    <p:extLst>
      <p:ext uri="{BB962C8B-B14F-4D97-AF65-F5344CB8AC3E}">
        <p14:creationId xmlns:p14="http://schemas.microsoft.com/office/powerpoint/2010/main" val="35045456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0F818AD-D056-4249-8BCD-7F2CDD592C36}" type="slidenum">
              <a:rPr lang="fr-FR"/>
              <a:pPr>
                <a:defRPr/>
              </a:pPr>
              <a:t>‹N°›</a:t>
            </a:fld>
            <a:endParaRPr lang="fr-FR"/>
          </a:p>
        </p:txBody>
      </p:sp>
    </p:spTree>
    <p:extLst>
      <p:ext uri="{BB962C8B-B14F-4D97-AF65-F5344CB8AC3E}">
        <p14:creationId xmlns:p14="http://schemas.microsoft.com/office/powerpoint/2010/main" val="5658802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0BF207B-2A60-4D14-80EF-895EBACA0E8D}" type="slidenum">
              <a:rPr lang="fr-FR"/>
              <a:pPr>
                <a:defRPr/>
              </a:pPr>
              <a:t>‹N°›</a:t>
            </a:fld>
            <a:endParaRPr lang="fr-FR"/>
          </a:p>
        </p:txBody>
      </p:sp>
    </p:spTree>
    <p:extLst>
      <p:ext uri="{BB962C8B-B14F-4D97-AF65-F5344CB8AC3E}">
        <p14:creationId xmlns:p14="http://schemas.microsoft.com/office/powerpoint/2010/main" val="40777640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82055D6-51B6-4542-98CA-99D93E5FAC37}" type="slidenum">
              <a:rPr lang="fr-FR"/>
              <a:pPr>
                <a:defRPr/>
              </a:pPr>
              <a:t>‹N°›</a:t>
            </a:fld>
            <a:endParaRPr lang="fr-FR"/>
          </a:p>
        </p:txBody>
      </p:sp>
    </p:spTree>
    <p:extLst>
      <p:ext uri="{BB962C8B-B14F-4D97-AF65-F5344CB8AC3E}">
        <p14:creationId xmlns:p14="http://schemas.microsoft.com/office/powerpoint/2010/main" val="32599282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E0A2A0E-AC48-4C31-A8E2-AB3422626C73}" type="slidenum">
              <a:rPr lang="fr-FR"/>
              <a:pPr>
                <a:defRPr/>
              </a:pPr>
              <a:t>‹N°›</a:t>
            </a:fld>
            <a:endParaRPr lang="fr-FR"/>
          </a:p>
        </p:txBody>
      </p:sp>
    </p:spTree>
    <p:extLst>
      <p:ext uri="{BB962C8B-B14F-4D97-AF65-F5344CB8AC3E}">
        <p14:creationId xmlns:p14="http://schemas.microsoft.com/office/powerpoint/2010/main" val="319247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9"/>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30239" y="2505075"/>
            <a:ext cx="386873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4D619C9-69E5-4261-8C1D-7874FEDB8CC3}" type="slidenum">
              <a:rPr lang="fr-FR"/>
              <a:pPr>
                <a:defRPr/>
              </a:pPr>
              <a:t>‹N°›</a:t>
            </a:fld>
            <a:endParaRPr lang="fr-FR"/>
          </a:p>
        </p:txBody>
      </p:sp>
    </p:spTree>
    <p:extLst>
      <p:ext uri="{BB962C8B-B14F-4D97-AF65-F5344CB8AC3E}">
        <p14:creationId xmlns:p14="http://schemas.microsoft.com/office/powerpoint/2010/main" val="18518769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3CE9886-9940-4469-A1F4-CDE9CFB76930}" type="slidenum">
              <a:rPr lang="fr-FR"/>
              <a:pPr>
                <a:defRPr/>
              </a:pPr>
              <a:t>‹N°›</a:t>
            </a:fld>
            <a:endParaRPr lang="fr-FR"/>
          </a:p>
        </p:txBody>
      </p:sp>
    </p:spTree>
    <p:extLst>
      <p:ext uri="{BB962C8B-B14F-4D97-AF65-F5344CB8AC3E}">
        <p14:creationId xmlns:p14="http://schemas.microsoft.com/office/powerpoint/2010/main" val="18232938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2177849-475B-4D18-B0E7-3869617ECC7A}" type="slidenum">
              <a:rPr lang="fr-FR"/>
              <a:pPr>
                <a:defRPr/>
              </a:pPr>
              <a:t>‹N°›</a:t>
            </a:fld>
            <a:endParaRPr lang="fr-FR"/>
          </a:p>
        </p:txBody>
      </p:sp>
    </p:spTree>
    <p:extLst>
      <p:ext uri="{BB962C8B-B14F-4D97-AF65-F5344CB8AC3E}">
        <p14:creationId xmlns:p14="http://schemas.microsoft.com/office/powerpoint/2010/main" val="30015411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6D87671-59D5-48AA-9232-8FF9BFA9285C}" type="slidenum">
              <a:rPr lang="fr-FR"/>
              <a:pPr>
                <a:defRPr/>
              </a:pPr>
              <a:t>‹N°›</a:t>
            </a:fld>
            <a:endParaRPr lang="fr-FR"/>
          </a:p>
        </p:txBody>
      </p:sp>
    </p:spTree>
    <p:extLst>
      <p:ext uri="{BB962C8B-B14F-4D97-AF65-F5344CB8AC3E}">
        <p14:creationId xmlns:p14="http://schemas.microsoft.com/office/powerpoint/2010/main" val="14615155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E5A635C-8640-4054-B5B5-9D1E77195F51}" type="slidenum">
              <a:rPr lang="fr-FR"/>
              <a:pPr>
                <a:defRPr/>
              </a:pPr>
              <a:t>‹N°›</a:t>
            </a:fld>
            <a:endParaRPr lang="fr-FR"/>
          </a:p>
        </p:txBody>
      </p:sp>
    </p:spTree>
    <p:extLst>
      <p:ext uri="{BB962C8B-B14F-4D97-AF65-F5344CB8AC3E}">
        <p14:creationId xmlns:p14="http://schemas.microsoft.com/office/powerpoint/2010/main" val="4692434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00659EE-872A-44B6-815B-5006202FB4C8}" type="slidenum">
              <a:rPr lang="fr-FR"/>
              <a:pPr>
                <a:defRPr/>
              </a:pPr>
              <a:t>‹N°›</a:t>
            </a:fld>
            <a:endParaRPr lang="fr-FR"/>
          </a:p>
        </p:txBody>
      </p:sp>
    </p:spTree>
    <p:extLst>
      <p:ext uri="{BB962C8B-B14F-4D97-AF65-F5344CB8AC3E}">
        <p14:creationId xmlns:p14="http://schemas.microsoft.com/office/powerpoint/2010/main" val="38383869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E5908F0-BD20-4F90-98A1-93EFF5793555}" type="slidenum">
              <a:rPr lang="fr-FR"/>
              <a:pPr>
                <a:defRPr/>
              </a:pPr>
              <a:t>‹N°›</a:t>
            </a:fld>
            <a:endParaRPr lang="fr-FR"/>
          </a:p>
        </p:txBody>
      </p:sp>
    </p:spTree>
    <p:extLst>
      <p:ext uri="{BB962C8B-B14F-4D97-AF65-F5344CB8AC3E}">
        <p14:creationId xmlns:p14="http://schemas.microsoft.com/office/powerpoint/2010/main" val="39793112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614A182-B0F7-4A7E-9BA5-EC5A1607CCD8}" type="slidenum">
              <a:rPr lang="fr-FR"/>
              <a:pPr>
                <a:defRPr/>
              </a:pPr>
              <a:t>‹N°›</a:t>
            </a:fld>
            <a:endParaRPr lang="fr-FR"/>
          </a:p>
        </p:txBody>
      </p:sp>
    </p:spTree>
    <p:extLst>
      <p:ext uri="{BB962C8B-B14F-4D97-AF65-F5344CB8AC3E}">
        <p14:creationId xmlns:p14="http://schemas.microsoft.com/office/powerpoint/2010/main" val="32912607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6E7063E-748C-463B-BD8A-CB39F34A4FFC}" type="slidenum">
              <a:rPr lang="fr-FR"/>
              <a:pPr>
                <a:defRPr/>
              </a:pPr>
              <a:t>‹N°›</a:t>
            </a:fld>
            <a:endParaRPr lang="fr-FR"/>
          </a:p>
        </p:txBody>
      </p:sp>
    </p:spTree>
    <p:extLst>
      <p:ext uri="{BB962C8B-B14F-4D97-AF65-F5344CB8AC3E}">
        <p14:creationId xmlns:p14="http://schemas.microsoft.com/office/powerpoint/2010/main" val="629121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AAEC8E8-7F99-4C0E-B527-9F2E3AD5783A}" type="slidenum">
              <a:rPr lang="fr-FR"/>
              <a:pPr>
                <a:defRPr/>
              </a:pPr>
              <a:t>‹N°›</a:t>
            </a:fld>
            <a:endParaRPr lang="fr-FR"/>
          </a:p>
        </p:txBody>
      </p:sp>
    </p:spTree>
    <p:extLst>
      <p:ext uri="{BB962C8B-B14F-4D97-AF65-F5344CB8AC3E}">
        <p14:creationId xmlns:p14="http://schemas.microsoft.com/office/powerpoint/2010/main" val="25798274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FAAB83A-B8D2-49A3-BCF2-D4E058EFF778}" type="slidenum">
              <a:rPr lang="fr-FR"/>
              <a:pPr>
                <a:defRPr/>
              </a:pPr>
              <a:t>‹N°›</a:t>
            </a:fld>
            <a:endParaRPr lang="fr-FR"/>
          </a:p>
        </p:txBody>
      </p:sp>
    </p:spTree>
    <p:extLst>
      <p:ext uri="{BB962C8B-B14F-4D97-AF65-F5344CB8AC3E}">
        <p14:creationId xmlns:p14="http://schemas.microsoft.com/office/powerpoint/2010/main" val="3332461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0085463-3C13-47F2-B876-1848A0B8AAA7}" type="slidenum">
              <a:rPr lang="fr-FR"/>
              <a:pPr>
                <a:defRPr/>
              </a:pPr>
              <a:t>‹N°›</a:t>
            </a:fld>
            <a:endParaRPr lang="fr-FR"/>
          </a:p>
        </p:txBody>
      </p:sp>
    </p:spTree>
    <p:extLst>
      <p:ext uri="{BB962C8B-B14F-4D97-AF65-F5344CB8AC3E}">
        <p14:creationId xmlns:p14="http://schemas.microsoft.com/office/powerpoint/2010/main" val="94536288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C1D16BF-8B33-415F-B454-DA46647B13C7}" type="slidenum">
              <a:rPr lang="fr-FR"/>
              <a:pPr>
                <a:defRPr/>
              </a:pPr>
              <a:t>‹N°›</a:t>
            </a:fld>
            <a:endParaRPr lang="fr-FR"/>
          </a:p>
        </p:txBody>
      </p:sp>
    </p:spTree>
    <p:extLst>
      <p:ext uri="{BB962C8B-B14F-4D97-AF65-F5344CB8AC3E}">
        <p14:creationId xmlns:p14="http://schemas.microsoft.com/office/powerpoint/2010/main" val="22109649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514782B-18C4-4E98-AF50-AA5020C8015E}" type="slidenum">
              <a:rPr lang="fr-FR"/>
              <a:pPr>
                <a:defRPr/>
              </a:pPr>
              <a:t>‹N°›</a:t>
            </a:fld>
            <a:endParaRPr lang="fr-FR"/>
          </a:p>
        </p:txBody>
      </p:sp>
    </p:spTree>
    <p:extLst>
      <p:ext uri="{BB962C8B-B14F-4D97-AF65-F5344CB8AC3E}">
        <p14:creationId xmlns:p14="http://schemas.microsoft.com/office/powerpoint/2010/main" val="38157358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3CFFCF-0C54-4382-9C53-1E3F10C679C8}" type="slidenum">
              <a:rPr lang="fr-FR"/>
              <a:pPr>
                <a:defRPr/>
              </a:pPr>
              <a:t>‹N°›</a:t>
            </a:fld>
            <a:endParaRPr lang="fr-FR"/>
          </a:p>
        </p:txBody>
      </p:sp>
    </p:spTree>
    <p:extLst>
      <p:ext uri="{BB962C8B-B14F-4D97-AF65-F5344CB8AC3E}">
        <p14:creationId xmlns:p14="http://schemas.microsoft.com/office/powerpoint/2010/main" val="7512492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B5DA096-59E6-48F0-A94A-544292EAF42C}" type="slidenum">
              <a:rPr lang="fr-FR"/>
              <a:pPr>
                <a:defRPr/>
              </a:pPr>
              <a:t>‹N°›</a:t>
            </a:fld>
            <a:endParaRPr lang="fr-FR"/>
          </a:p>
        </p:txBody>
      </p:sp>
    </p:spTree>
    <p:extLst>
      <p:ext uri="{BB962C8B-B14F-4D97-AF65-F5344CB8AC3E}">
        <p14:creationId xmlns:p14="http://schemas.microsoft.com/office/powerpoint/2010/main" val="416563564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38D2490-6BE0-4684-BA3F-FF50B062E8CF}" type="slidenum">
              <a:rPr lang="fr-FR"/>
              <a:pPr>
                <a:defRPr/>
              </a:pPr>
              <a:t>‹N°›</a:t>
            </a:fld>
            <a:endParaRPr lang="fr-FR"/>
          </a:p>
        </p:txBody>
      </p:sp>
    </p:spTree>
    <p:extLst>
      <p:ext uri="{BB962C8B-B14F-4D97-AF65-F5344CB8AC3E}">
        <p14:creationId xmlns:p14="http://schemas.microsoft.com/office/powerpoint/2010/main" val="40949037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BE43BD8-E098-4D07-9918-DBF2DE6EE80E}" type="slidenum">
              <a:rPr lang="fr-FR"/>
              <a:pPr>
                <a:defRPr/>
              </a:pPr>
              <a:t>‹N°›</a:t>
            </a:fld>
            <a:endParaRPr lang="fr-FR"/>
          </a:p>
        </p:txBody>
      </p:sp>
    </p:spTree>
    <p:extLst>
      <p:ext uri="{BB962C8B-B14F-4D97-AF65-F5344CB8AC3E}">
        <p14:creationId xmlns:p14="http://schemas.microsoft.com/office/powerpoint/2010/main" val="3625556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730207F-1761-47BD-A55A-339B0F2E8123}" type="slidenum">
              <a:rPr lang="fr-FR"/>
              <a:pPr>
                <a:defRPr/>
              </a:pPr>
              <a:t>‹N°›</a:t>
            </a:fld>
            <a:endParaRPr lang="fr-FR"/>
          </a:p>
        </p:txBody>
      </p:sp>
    </p:spTree>
    <p:extLst>
      <p:ext uri="{BB962C8B-B14F-4D97-AF65-F5344CB8AC3E}">
        <p14:creationId xmlns:p14="http://schemas.microsoft.com/office/powerpoint/2010/main" val="11487286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13FF43-0C7F-4DE2-B361-5E81831914BA}" type="slidenum">
              <a:rPr lang="fr-FR"/>
              <a:pPr>
                <a:defRPr/>
              </a:pPr>
              <a:t>‹N°›</a:t>
            </a:fld>
            <a:endParaRPr lang="fr-FR"/>
          </a:p>
        </p:txBody>
      </p:sp>
    </p:spTree>
    <p:extLst>
      <p:ext uri="{BB962C8B-B14F-4D97-AF65-F5344CB8AC3E}">
        <p14:creationId xmlns:p14="http://schemas.microsoft.com/office/powerpoint/2010/main" val="34778061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7163B1C-524E-4D46-A98E-7AD9FA15FDED}" type="slidenum">
              <a:rPr lang="fr-FR"/>
              <a:pPr>
                <a:defRPr/>
              </a:pPr>
              <a:t>‹N°›</a:t>
            </a:fld>
            <a:endParaRPr lang="fr-FR"/>
          </a:p>
        </p:txBody>
      </p:sp>
    </p:spTree>
    <p:extLst>
      <p:ext uri="{BB962C8B-B14F-4D97-AF65-F5344CB8AC3E}">
        <p14:creationId xmlns:p14="http://schemas.microsoft.com/office/powerpoint/2010/main" val="23769119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93F3360-2513-45EF-86C6-616B98A19AF3}" type="slidenum">
              <a:rPr lang="fr-FR"/>
              <a:pPr>
                <a:defRPr/>
              </a:pPr>
              <a:t>‹N°›</a:t>
            </a:fld>
            <a:endParaRPr lang="fr-FR"/>
          </a:p>
        </p:txBody>
      </p:sp>
    </p:spTree>
    <p:extLst>
      <p:ext uri="{BB962C8B-B14F-4D97-AF65-F5344CB8AC3E}">
        <p14:creationId xmlns:p14="http://schemas.microsoft.com/office/powerpoint/2010/main" val="3203716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B3FD1DF-0729-4FE1-9993-8F07D6514D3A}" type="slidenum">
              <a:rPr lang="fr-FR"/>
              <a:pPr>
                <a:defRPr/>
              </a:pPr>
              <a:t>‹N°›</a:t>
            </a:fld>
            <a:endParaRPr lang="fr-FR"/>
          </a:p>
        </p:txBody>
      </p:sp>
    </p:spTree>
    <p:extLst>
      <p:ext uri="{BB962C8B-B14F-4D97-AF65-F5344CB8AC3E}">
        <p14:creationId xmlns:p14="http://schemas.microsoft.com/office/powerpoint/2010/main" val="4060992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D985B0F-0252-4FC2-B16F-F6B700E539F7}" type="slidenum">
              <a:rPr lang="fr-FR"/>
              <a:pPr>
                <a:defRPr/>
              </a:pPr>
              <a:t>‹N°›</a:t>
            </a:fld>
            <a:endParaRPr lang="fr-FR"/>
          </a:p>
        </p:txBody>
      </p:sp>
    </p:spTree>
    <p:extLst>
      <p:ext uri="{BB962C8B-B14F-4D97-AF65-F5344CB8AC3E}">
        <p14:creationId xmlns:p14="http://schemas.microsoft.com/office/powerpoint/2010/main" val="9518208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FD6EB08-43C5-4DCD-BAC3-10FDAEDD3C16}" type="slidenum">
              <a:rPr lang="fr-FR"/>
              <a:pPr>
                <a:defRPr/>
              </a:pPr>
              <a:t>‹N°›</a:t>
            </a:fld>
            <a:endParaRPr lang="fr-FR"/>
          </a:p>
        </p:txBody>
      </p:sp>
    </p:spTree>
    <p:extLst>
      <p:ext uri="{BB962C8B-B14F-4D97-AF65-F5344CB8AC3E}">
        <p14:creationId xmlns:p14="http://schemas.microsoft.com/office/powerpoint/2010/main" val="42379074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34C8603-0622-4BD9-9966-B14CA788E16E}" type="slidenum">
              <a:rPr lang="fr-FR"/>
              <a:pPr>
                <a:defRPr/>
              </a:pPr>
              <a:t>‹N°›</a:t>
            </a:fld>
            <a:endParaRPr lang="fr-FR"/>
          </a:p>
        </p:txBody>
      </p:sp>
    </p:spTree>
    <p:extLst>
      <p:ext uri="{BB962C8B-B14F-4D97-AF65-F5344CB8AC3E}">
        <p14:creationId xmlns:p14="http://schemas.microsoft.com/office/powerpoint/2010/main" val="28782107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9C973F9-7B68-42DD-B3D1-40B6926B3C20}" type="slidenum">
              <a:rPr lang="fr-FR"/>
              <a:pPr>
                <a:defRPr/>
              </a:pPr>
              <a:t>‹N°›</a:t>
            </a:fld>
            <a:endParaRPr lang="fr-FR"/>
          </a:p>
        </p:txBody>
      </p:sp>
    </p:spTree>
    <p:extLst>
      <p:ext uri="{BB962C8B-B14F-4D97-AF65-F5344CB8AC3E}">
        <p14:creationId xmlns:p14="http://schemas.microsoft.com/office/powerpoint/2010/main" val="37655547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E1C7140-F9AD-4383-B497-D8799615EA84}" type="slidenum">
              <a:rPr lang="fr-FR"/>
              <a:pPr>
                <a:defRPr/>
              </a:pPr>
              <a:t>‹N°›</a:t>
            </a:fld>
            <a:endParaRPr lang="fr-FR"/>
          </a:p>
        </p:txBody>
      </p:sp>
    </p:spTree>
    <p:extLst>
      <p:ext uri="{BB962C8B-B14F-4D97-AF65-F5344CB8AC3E}">
        <p14:creationId xmlns:p14="http://schemas.microsoft.com/office/powerpoint/2010/main" val="27278811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186FCC0-3024-440A-9087-A9F90ECEF08D}" type="slidenum">
              <a:rPr lang="fr-FR"/>
              <a:pPr>
                <a:defRPr/>
              </a:pPr>
              <a:t>‹N°›</a:t>
            </a:fld>
            <a:endParaRPr lang="fr-FR"/>
          </a:p>
        </p:txBody>
      </p:sp>
    </p:spTree>
    <p:extLst>
      <p:ext uri="{BB962C8B-B14F-4D97-AF65-F5344CB8AC3E}">
        <p14:creationId xmlns:p14="http://schemas.microsoft.com/office/powerpoint/2010/main" val="27418968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F8C1805-1E88-48EE-8AE1-C2E43DD7A53A}" type="slidenum">
              <a:rPr lang="fr-FR"/>
              <a:pPr>
                <a:defRPr/>
              </a:pPr>
              <a:t>‹N°›</a:t>
            </a:fld>
            <a:endParaRPr lang="fr-FR"/>
          </a:p>
        </p:txBody>
      </p:sp>
    </p:spTree>
    <p:extLst>
      <p:ext uri="{BB962C8B-B14F-4D97-AF65-F5344CB8AC3E}">
        <p14:creationId xmlns:p14="http://schemas.microsoft.com/office/powerpoint/2010/main" val="3435344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2160C5-CB63-4F25-AF4F-6C34B0D32F43}" type="slidenum">
              <a:rPr lang="fr-FR"/>
              <a:pPr>
                <a:defRPr/>
              </a:pPr>
              <a:t>‹N°›</a:t>
            </a:fld>
            <a:endParaRPr lang="fr-FR"/>
          </a:p>
        </p:txBody>
      </p:sp>
    </p:spTree>
    <p:extLst>
      <p:ext uri="{BB962C8B-B14F-4D97-AF65-F5344CB8AC3E}">
        <p14:creationId xmlns:p14="http://schemas.microsoft.com/office/powerpoint/2010/main" val="38030454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1EF23D7-EAFD-4C2B-A960-C79BF5DB7DF8}" type="slidenum">
              <a:rPr lang="fr-FR"/>
              <a:pPr>
                <a:defRPr/>
              </a:pPr>
              <a:t>‹N°›</a:t>
            </a:fld>
            <a:endParaRPr lang="fr-FR"/>
          </a:p>
        </p:txBody>
      </p:sp>
    </p:spTree>
    <p:extLst>
      <p:ext uri="{BB962C8B-B14F-4D97-AF65-F5344CB8AC3E}">
        <p14:creationId xmlns:p14="http://schemas.microsoft.com/office/powerpoint/2010/main" val="6439782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287A9E0-E440-4DCA-9535-483CC13E330D}" type="slidenum">
              <a:rPr lang="fr-FR"/>
              <a:pPr>
                <a:defRPr/>
              </a:pPr>
              <a:t>‹N°›</a:t>
            </a:fld>
            <a:endParaRPr lang="fr-FR"/>
          </a:p>
        </p:txBody>
      </p:sp>
    </p:spTree>
    <p:extLst>
      <p:ext uri="{BB962C8B-B14F-4D97-AF65-F5344CB8AC3E}">
        <p14:creationId xmlns:p14="http://schemas.microsoft.com/office/powerpoint/2010/main" val="327079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302" y="457200"/>
            <a:ext cx="2949575"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3887788" y="98755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30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D6D1EB9-FD41-42EA-BAFB-B6A02056D3C9}" type="slidenum">
              <a:rPr lang="fr-FR"/>
              <a:pPr>
                <a:defRPr/>
              </a:pPr>
              <a:t>‹N°›</a:t>
            </a:fld>
            <a:endParaRPr lang="fr-FR"/>
          </a:p>
        </p:txBody>
      </p:sp>
    </p:spTree>
    <p:extLst>
      <p:ext uri="{BB962C8B-B14F-4D97-AF65-F5344CB8AC3E}">
        <p14:creationId xmlns:p14="http://schemas.microsoft.com/office/powerpoint/2010/main" val="17872115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47A9714-4015-4AA7-9E4F-5C0546D6B59F}" type="slidenum">
              <a:rPr lang="fr-FR"/>
              <a:pPr>
                <a:defRPr/>
              </a:pPr>
              <a:t>‹N°›</a:t>
            </a:fld>
            <a:endParaRPr lang="fr-FR"/>
          </a:p>
        </p:txBody>
      </p:sp>
    </p:spTree>
    <p:extLst>
      <p:ext uri="{BB962C8B-B14F-4D97-AF65-F5344CB8AC3E}">
        <p14:creationId xmlns:p14="http://schemas.microsoft.com/office/powerpoint/2010/main" val="15543564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F8261D2-7B2E-4B01-99F8-85AFE412A95B}" type="slidenum">
              <a:rPr lang="fr-FR"/>
              <a:pPr>
                <a:defRPr/>
              </a:pPr>
              <a:t>‹N°›</a:t>
            </a:fld>
            <a:endParaRPr lang="fr-FR"/>
          </a:p>
        </p:txBody>
      </p:sp>
    </p:spTree>
    <p:extLst>
      <p:ext uri="{BB962C8B-B14F-4D97-AF65-F5344CB8AC3E}">
        <p14:creationId xmlns:p14="http://schemas.microsoft.com/office/powerpoint/2010/main" val="24344244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BD9EA9D-E85A-45BE-B595-17232D3F8FE9}" type="slidenum">
              <a:rPr lang="fr-FR"/>
              <a:pPr>
                <a:defRPr/>
              </a:pPr>
              <a:t>‹N°›</a:t>
            </a:fld>
            <a:endParaRPr lang="fr-FR"/>
          </a:p>
        </p:txBody>
      </p:sp>
    </p:spTree>
    <p:extLst>
      <p:ext uri="{BB962C8B-B14F-4D97-AF65-F5344CB8AC3E}">
        <p14:creationId xmlns:p14="http://schemas.microsoft.com/office/powerpoint/2010/main" val="2247625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A546222-798E-4FB2-9010-D8E2FC9A2D0D}" type="slidenum">
              <a:rPr lang="fr-FR"/>
              <a:pPr>
                <a:defRPr/>
              </a:pPr>
              <a:t>‹N°›</a:t>
            </a:fld>
            <a:endParaRPr lang="fr-FR"/>
          </a:p>
        </p:txBody>
      </p:sp>
    </p:spTree>
    <p:extLst>
      <p:ext uri="{BB962C8B-B14F-4D97-AF65-F5344CB8AC3E}">
        <p14:creationId xmlns:p14="http://schemas.microsoft.com/office/powerpoint/2010/main" val="1198526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A847515-1F9C-442C-8EE3-ADD420E77A37}" type="slidenum">
              <a:rPr lang="fr-FR"/>
              <a:pPr>
                <a:defRPr/>
              </a:pPr>
              <a:t>‹N°›</a:t>
            </a:fld>
            <a:endParaRPr lang="fr-FR"/>
          </a:p>
        </p:txBody>
      </p:sp>
    </p:spTree>
    <p:extLst>
      <p:ext uri="{BB962C8B-B14F-4D97-AF65-F5344CB8AC3E}">
        <p14:creationId xmlns:p14="http://schemas.microsoft.com/office/powerpoint/2010/main" val="24243699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537672F-0B17-4FC0-B38D-073ED3A76811}" type="slidenum">
              <a:rPr lang="fr-FR"/>
              <a:pPr>
                <a:defRPr/>
              </a:pPr>
              <a:t>‹N°›</a:t>
            </a:fld>
            <a:endParaRPr lang="fr-FR"/>
          </a:p>
        </p:txBody>
      </p:sp>
    </p:spTree>
    <p:extLst>
      <p:ext uri="{BB962C8B-B14F-4D97-AF65-F5344CB8AC3E}">
        <p14:creationId xmlns:p14="http://schemas.microsoft.com/office/powerpoint/2010/main" val="29908228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2BB904F-0639-470C-9212-771B22E252F5}" type="slidenum">
              <a:rPr lang="fr-FR"/>
              <a:pPr>
                <a:defRPr/>
              </a:pPr>
              <a:t>‹N°›</a:t>
            </a:fld>
            <a:endParaRPr lang="fr-FR"/>
          </a:p>
        </p:txBody>
      </p:sp>
    </p:spTree>
    <p:extLst>
      <p:ext uri="{BB962C8B-B14F-4D97-AF65-F5344CB8AC3E}">
        <p14:creationId xmlns:p14="http://schemas.microsoft.com/office/powerpoint/2010/main" val="15424035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A1D5A66-18EF-404F-8104-5EBCFFB0A761}" type="slidenum">
              <a:rPr lang="fr-FR"/>
              <a:pPr>
                <a:defRPr/>
              </a:pPr>
              <a:t>‹N°›</a:t>
            </a:fld>
            <a:endParaRPr lang="fr-FR"/>
          </a:p>
        </p:txBody>
      </p:sp>
    </p:spTree>
    <p:extLst>
      <p:ext uri="{BB962C8B-B14F-4D97-AF65-F5344CB8AC3E}">
        <p14:creationId xmlns:p14="http://schemas.microsoft.com/office/powerpoint/2010/main" val="15330782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1201718-F64E-4047-850C-124754AF5EBF}" type="slidenum">
              <a:rPr lang="fr-FR"/>
              <a:pPr>
                <a:defRPr/>
              </a:pPr>
              <a:t>‹N°›</a:t>
            </a:fld>
            <a:endParaRPr lang="fr-FR"/>
          </a:p>
        </p:txBody>
      </p:sp>
    </p:spTree>
    <p:extLst>
      <p:ext uri="{BB962C8B-B14F-4D97-AF65-F5344CB8AC3E}">
        <p14:creationId xmlns:p14="http://schemas.microsoft.com/office/powerpoint/2010/main" val="40883421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54276F7-21EB-499E-975B-01EF079CB9EE}" type="slidenum">
              <a:rPr lang="fr-FR"/>
              <a:pPr>
                <a:defRPr/>
              </a:pPr>
              <a:t>‹N°›</a:t>
            </a:fld>
            <a:endParaRPr lang="fr-FR"/>
          </a:p>
        </p:txBody>
      </p:sp>
    </p:spTree>
    <p:extLst>
      <p:ext uri="{BB962C8B-B14F-4D97-AF65-F5344CB8AC3E}">
        <p14:creationId xmlns:p14="http://schemas.microsoft.com/office/powerpoint/2010/main" val="67053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658B711-5FCF-4B17-8BD4-25F2331AFE9E}" type="datetime1">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1936C9D-5856-4EA2-8BCA-C4B07EB7B4AA}" type="slidenum">
              <a:rPr lang="fr-FR"/>
              <a:pPr>
                <a:defRPr/>
              </a:pPr>
              <a:t>‹N°›</a:t>
            </a:fld>
            <a:endParaRPr lang="fr-FR"/>
          </a:p>
        </p:txBody>
      </p:sp>
    </p:spTree>
    <p:extLst>
      <p:ext uri="{BB962C8B-B14F-4D97-AF65-F5344CB8AC3E}">
        <p14:creationId xmlns:p14="http://schemas.microsoft.com/office/powerpoint/2010/main" val="1601068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302" y="457200"/>
            <a:ext cx="2949575"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3887788" y="987553"/>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30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B07B4B0-36EE-4801-941C-C194221A1BD2}" type="slidenum">
              <a:rPr lang="fr-FR"/>
              <a:pPr>
                <a:defRPr/>
              </a:pPr>
              <a:t>‹N°›</a:t>
            </a:fld>
            <a:endParaRPr lang="fr-FR"/>
          </a:p>
        </p:txBody>
      </p:sp>
    </p:spTree>
    <p:extLst>
      <p:ext uri="{BB962C8B-B14F-4D97-AF65-F5344CB8AC3E}">
        <p14:creationId xmlns:p14="http://schemas.microsoft.com/office/powerpoint/2010/main" val="4728371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40AC7A3-A40A-4192-A3E1-A9749572F0AE}" type="slidenum">
              <a:rPr lang="fr-FR"/>
              <a:pPr>
                <a:defRPr/>
              </a:pPr>
              <a:t>‹N°›</a:t>
            </a:fld>
            <a:endParaRPr lang="fr-FR"/>
          </a:p>
        </p:txBody>
      </p:sp>
    </p:spTree>
    <p:extLst>
      <p:ext uri="{BB962C8B-B14F-4D97-AF65-F5344CB8AC3E}">
        <p14:creationId xmlns:p14="http://schemas.microsoft.com/office/powerpoint/2010/main" val="25392845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19811B4-C927-4005-85B1-DE52B57AEAFA}" type="slidenum">
              <a:rPr lang="fr-FR"/>
              <a:pPr>
                <a:defRPr/>
              </a:pPr>
              <a:t>‹N°›</a:t>
            </a:fld>
            <a:endParaRPr lang="fr-FR"/>
          </a:p>
        </p:txBody>
      </p:sp>
    </p:spTree>
    <p:extLst>
      <p:ext uri="{BB962C8B-B14F-4D97-AF65-F5344CB8AC3E}">
        <p14:creationId xmlns:p14="http://schemas.microsoft.com/office/powerpoint/2010/main" val="16718333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3E3BE3A-F2B5-4705-946B-FA12B21CE58C}" type="slidenum">
              <a:rPr lang="fr-FR"/>
              <a:pPr>
                <a:defRPr/>
              </a:pPr>
              <a:t>‹N°›</a:t>
            </a:fld>
            <a:endParaRPr lang="fr-FR"/>
          </a:p>
        </p:txBody>
      </p:sp>
    </p:spTree>
    <p:extLst>
      <p:ext uri="{BB962C8B-B14F-4D97-AF65-F5344CB8AC3E}">
        <p14:creationId xmlns:p14="http://schemas.microsoft.com/office/powerpoint/2010/main" val="25459591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8E8AFAD-F24E-499C-A6CE-E32DD694E6C1}" type="slidenum">
              <a:rPr lang="fr-FR"/>
              <a:pPr>
                <a:defRPr/>
              </a:pPr>
              <a:t>‹N°›</a:t>
            </a:fld>
            <a:endParaRPr lang="fr-FR"/>
          </a:p>
        </p:txBody>
      </p:sp>
    </p:spTree>
    <p:extLst>
      <p:ext uri="{BB962C8B-B14F-4D97-AF65-F5344CB8AC3E}">
        <p14:creationId xmlns:p14="http://schemas.microsoft.com/office/powerpoint/2010/main" val="399484988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A7F62CA-A038-4867-9620-74CF8156AB87}" type="slidenum">
              <a:rPr lang="fr-FR"/>
              <a:pPr>
                <a:defRPr/>
              </a:pPr>
              <a:t>‹N°›</a:t>
            </a:fld>
            <a:endParaRPr lang="fr-FR"/>
          </a:p>
        </p:txBody>
      </p:sp>
    </p:spTree>
    <p:extLst>
      <p:ext uri="{BB962C8B-B14F-4D97-AF65-F5344CB8AC3E}">
        <p14:creationId xmlns:p14="http://schemas.microsoft.com/office/powerpoint/2010/main" val="10836606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306C038-C9AE-4D83-A535-C9A99B5C36B0}" type="slidenum">
              <a:rPr lang="fr-FR"/>
              <a:pPr>
                <a:defRPr/>
              </a:pPr>
              <a:t>‹N°›</a:t>
            </a:fld>
            <a:endParaRPr lang="fr-FR"/>
          </a:p>
        </p:txBody>
      </p:sp>
    </p:spTree>
    <p:extLst>
      <p:ext uri="{BB962C8B-B14F-4D97-AF65-F5344CB8AC3E}">
        <p14:creationId xmlns:p14="http://schemas.microsoft.com/office/powerpoint/2010/main" val="92922512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662EDB-C7EF-4E3F-AC91-9830ED4FEC63}" type="slidenum">
              <a:rPr lang="fr-FR"/>
              <a:pPr>
                <a:defRPr/>
              </a:pPr>
              <a:t>‹N°›</a:t>
            </a:fld>
            <a:endParaRPr lang="fr-FR"/>
          </a:p>
        </p:txBody>
      </p:sp>
    </p:spTree>
    <p:extLst>
      <p:ext uri="{BB962C8B-B14F-4D97-AF65-F5344CB8AC3E}">
        <p14:creationId xmlns:p14="http://schemas.microsoft.com/office/powerpoint/2010/main" val="32824518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8AAF4CC-6EE1-426E-9401-638F6DCE55AF}" type="slidenum">
              <a:rPr lang="fr-FR"/>
              <a:pPr>
                <a:defRPr/>
              </a:pPr>
              <a:t>‹N°›</a:t>
            </a:fld>
            <a:endParaRPr lang="fr-FR"/>
          </a:p>
        </p:txBody>
      </p:sp>
    </p:spTree>
    <p:extLst>
      <p:ext uri="{BB962C8B-B14F-4D97-AF65-F5344CB8AC3E}">
        <p14:creationId xmlns:p14="http://schemas.microsoft.com/office/powerpoint/2010/main" val="19782978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71D8BA2-EC60-4279-8292-5B8B3BB9261D}" type="slidenum">
              <a:rPr lang="fr-FR"/>
              <a:pPr>
                <a:defRPr/>
              </a:pPr>
              <a:t>‹N°›</a:t>
            </a:fld>
            <a:endParaRPr lang="fr-FR"/>
          </a:p>
        </p:txBody>
      </p:sp>
    </p:spTree>
    <p:extLst>
      <p:ext uri="{BB962C8B-B14F-4D97-AF65-F5344CB8AC3E}">
        <p14:creationId xmlns:p14="http://schemas.microsoft.com/office/powerpoint/2010/main" val="4054583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896D1AC-E128-40D3-A46C-4F19573B8C61}" type="slidenum">
              <a:rPr lang="fr-FR"/>
              <a:pPr>
                <a:defRPr/>
              </a:pPr>
              <a:t>‹N°›</a:t>
            </a:fld>
            <a:endParaRPr lang="fr-FR"/>
          </a:p>
        </p:txBody>
      </p:sp>
    </p:spTree>
    <p:extLst>
      <p:ext uri="{BB962C8B-B14F-4D97-AF65-F5344CB8AC3E}">
        <p14:creationId xmlns:p14="http://schemas.microsoft.com/office/powerpoint/2010/main" val="2776954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4FBADA8-6D3A-4AB5-852F-EE87FBA2CCA3}" type="slidenum">
              <a:rPr lang="fr-FR"/>
              <a:pPr>
                <a:defRPr/>
              </a:pPr>
              <a:t>‹N°›</a:t>
            </a:fld>
            <a:endParaRPr lang="fr-FR"/>
          </a:p>
        </p:txBody>
      </p:sp>
    </p:spTree>
    <p:extLst>
      <p:ext uri="{BB962C8B-B14F-4D97-AF65-F5344CB8AC3E}">
        <p14:creationId xmlns:p14="http://schemas.microsoft.com/office/powerpoint/2010/main" val="403426422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a:t>Modifiez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17" name="Espace réservé du pied de page 16"/>
          <p:cNvSpPr>
            <a:spLocks noGrp="1"/>
          </p:cNvSpPr>
          <p:nvPr>
            <p:ph type="ftr" sz="quarter" idx="11"/>
          </p:nvPr>
        </p:nvSpPr>
        <p:spPr>
          <a:xfrm>
            <a:off x="2898648" y="6355080"/>
            <a:ext cx="3474720" cy="365760"/>
          </a:xfrm>
        </p:spPr>
        <p:txBody>
          <a:bodyPr/>
          <a:lstStyle/>
          <a:p>
            <a:endParaRPr lang="fr-FR">
              <a:solidFill>
                <a:srgbClr val="464653"/>
              </a:solidFill>
            </a:endParaRPr>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367294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5" name="Espace réservé du pied de page 4"/>
          <p:cNvSpPr>
            <a:spLocks noGrp="1"/>
          </p:cNvSpPr>
          <p:nvPr>
            <p:ph type="ftr" sz="quarter" idx="11"/>
          </p:nvPr>
        </p:nvSpPr>
        <p:spPr/>
        <p:txBody>
          <a:bodyPr/>
          <a:lstStyle/>
          <a:p>
            <a:endParaRPr lang="fr-FR">
              <a:solidFill>
                <a:srgbClr val="464653"/>
              </a:solidFill>
            </a:endParaRPr>
          </a:p>
        </p:txBody>
      </p:sp>
      <p:sp>
        <p:nvSpPr>
          <p:cNvPr id="6" name="Espace réservé du numéro de diapositive 5"/>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4961010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1203A7EF-3DE7-437E-93B2-6F48B89D7F11}" type="datetimeFigureOut">
              <a:rPr lang="fr-FR" smtClean="0">
                <a:solidFill>
                  <a:srgbClr val="DDE9EC"/>
                </a:solidFill>
              </a:rPr>
              <a:pPr/>
              <a:t>03/04/2018</a:t>
            </a:fld>
            <a:endParaRPr lang="fr-FR">
              <a:solidFill>
                <a:srgbClr val="DDE9EC"/>
              </a:solidFill>
            </a:endParaRPr>
          </a:p>
        </p:txBody>
      </p:sp>
      <p:sp>
        <p:nvSpPr>
          <p:cNvPr id="5" name="Espace réservé du pied de page 4"/>
          <p:cNvSpPr>
            <a:spLocks noGrp="1"/>
          </p:cNvSpPr>
          <p:nvPr>
            <p:ph type="ftr" sz="quarter" idx="11"/>
          </p:nvPr>
        </p:nvSpPr>
        <p:spPr>
          <a:xfrm>
            <a:off x="2898648" y="6355080"/>
            <a:ext cx="3474720" cy="365760"/>
          </a:xfrm>
        </p:spPr>
        <p:txBody>
          <a:bodyPr/>
          <a:lstStyle/>
          <a:p>
            <a:endParaRPr lang="fr-FR">
              <a:solidFill>
                <a:srgbClr val="DDE9EC"/>
              </a:solidFill>
            </a:endParaRPr>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95D8956F-9FB7-4C7C-A21F-FDAD995E3DB9}" type="slidenum">
              <a:rPr lang="fr-FR" smtClean="0">
                <a:solidFill>
                  <a:srgbClr val="DDE9EC"/>
                </a:solidFill>
              </a:rPr>
              <a:pPr/>
              <a:t>‹N°›</a:t>
            </a:fld>
            <a:endParaRPr lang="fr-FR">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901144305"/>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6" name="Espace réservé du pied de page 5"/>
          <p:cNvSpPr>
            <a:spLocks noGrp="1"/>
          </p:cNvSpPr>
          <p:nvPr>
            <p:ph type="ftr" sz="quarter" idx="11"/>
          </p:nvPr>
        </p:nvSpPr>
        <p:spPr/>
        <p:txBody>
          <a:bodyPr/>
          <a:lstStyle/>
          <a:p>
            <a:endParaRPr lang="fr-FR">
              <a:solidFill>
                <a:srgbClr val="464653"/>
              </a:solidFill>
            </a:endParaRPr>
          </a:p>
        </p:txBody>
      </p:sp>
      <p:sp>
        <p:nvSpPr>
          <p:cNvPr id="7" name="Espace réservé du numéro de diapositive 6"/>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2487200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48264"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8" name="Espace réservé du pied de page 7"/>
          <p:cNvSpPr>
            <a:spLocks noGrp="1"/>
          </p:cNvSpPr>
          <p:nvPr>
            <p:ph type="ftr" sz="quarter" idx="11"/>
          </p:nvPr>
        </p:nvSpPr>
        <p:spPr/>
        <p:txBody>
          <a:bodyPr/>
          <a:lstStyle/>
          <a:p>
            <a:endParaRPr lang="fr-FR">
              <a:solidFill>
                <a:srgbClr val="464653"/>
              </a:solidFill>
            </a:endParaRPr>
          </a:p>
        </p:txBody>
      </p:sp>
      <p:sp>
        <p:nvSpPr>
          <p:cNvPr id="9" name="Espace réservé du numéro de diapositive 8"/>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8398749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4" name="Espace réservé du pied de page 3"/>
          <p:cNvSpPr>
            <a:spLocks noGrp="1"/>
          </p:cNvSpPr>
          <p:nvPr>
            <p:ph type="ftr" sz="quarter" idx="11"/>
          </p:nvPr>
        </p:nvSpPr>
        <p:spPr/>
        <p:txBody>
          <a:bodyPr/>
          <a:lstStyle/>
          <a:p>
            <a:endParaRPr lang="fr-FR">
              <a:solidFill>
                <a:srgbClr val="464653"/>
              </a:solidFill>
            </a:endParaRPr>
          </a:p>
        </p:txBody>
      </p:sp>
      <p:sp>
        <p:nvSpPr>
          <p:cNvPr id="5" name="Espace réservé du numéro de diapositive 4"/>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6" name="Triangle isocèle 5"/>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8831953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3" name="Espace réservé du pied de page 2"/>
          <p:cNvSpPr>
            <a:spLocks noGrp="1"/>
          </p:cNvSpPr>
          <p:nvPr>
            <p:ph type="ftr" sz="quarter" idx="11"/>
          </p:nvPr>
        </p:nvSpPr>
        <p:spPr/>
        <p:txBody>
          <a:bodyPr/>
          <a:lstStyle/>
          <a:p>
            <a:endParaRPr lang="fr-FR">
              <a:solidFill>
                <a:srgbClr val="464653"/>
              </a:solidFill>
            </a:endParaRPr>
          </a:p>
        </p:txBody>
      </p:sp>
      <p:sp>
        <p:nvSpPr>
          <p:cNvPr id="4" name="Espace réservé du numéro de diapositive 3"/>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6" name="Triangle isocèle 5"/>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2552012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6324600" y="1219203"/>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6" name="Espace réservé du pied de page 5"/>
          <p:cNvSpPr>
            <a:spLocks noGrp="1"/>
          </p:cNvSpPr>
          <p:nvPr>
            <p:ph type="ftr" sz="quarter" idx="11"/>
          </p:nvPr>
        </p:nvSpPr>
        <p:spPr/>
        <p:txBody>
          <a:bodyPr/>
          <a:lstStyle/>
          <a:p>
            <a:endParaRPr lang="fr-FR">
              <a:solidFill>
                <a:srgbClr val="464653"/>
              </a:solidFill>
            </a:endParaRPr>
          </a:p>
        </p:txBody>
      </p:sp>
      <p:sp>
        <p:nvSpPr>
          <p:cNvPr id="7" name="Espace réservé du numéro de diapositive 6"/>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cs typeface="+mn-cs"/>
            </a:endParaRPr>
          </a:p>
        </p:txBody>
      </p:sp>
      <p:sp>
        <p:nvSpPr>
          <p:cNvPr id="9" name="Triangle isocèle 8"/>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344479703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1203A7EF-3DE7-437E-93B2-6F48B89D7F11}" type="datetimeFigureOut">
              <a:rPr lang="fr-FR" smtClean="0">
                <a:solidFill>
                  <a:srgbClr val="DDE9EC"/>
                </a:solidFill>
              </a:rPr>
              <a:pPr/>
              <a:t>03/04/2018</a:t>
            </a:fld>
            <a:endParaRPr lang="fr-FR">
              <a:solidFill>
                <a:srgbClr val="DDE9EC"/>
              </a:solidFill>
            </a:endParaRPr>
          </a:p>
        </p:txBody>
      </p:sp>
      <p:sp>
        <p:nvSpPr>
          <p:cNvPr id="6" name="Espace réservé du pied de page 5"/>
          <p:cNvSpPr>
            <a:spLocks noGrp="1"/>
          </p:cNvSpPr>
          <p:nvPr>
            <p:ph type="ftr" sz="quarter" idx="11"/>
          </p:nvPr>
        </p:nvSpPr>
        <p:spPr/>
        <p:txBody>
          <a:bodyPr/>
          <a:lstStyle/>
          <a:p>
            <a:endParaRPr lang="fr-FR">
              <a:solidFill>
                <a:srgbClr val="DDE9EC"/>
              </a:solidFill>
            </a:endParaRPr>
          </a:p>
        </p:txBody>
      </p:sp>
      <p:sp>
        <p:nvSpPr>
          <p:cNvPr id="7" name="Espace réservé du numéro de diapositive 6"/>
          <p:cNvSpPr>
            <a:spLocks noGrp="1"/>
          </p:cNvSpPr>
          <p:nvPr>
            <p:ph type="sldNum" sz="quarter" idx="12"/>
          </p:nvPr>
        </p:nvSpPr>
        <p:spPr/>
        <p:txBody>
          <a:bodyPr/>
          <a:lstStyle/>
          <a:p>
            <a:fld id="{95D8956F-9FB7-4C7C-A21F-FDAD995E3DB9}" type="slidenum">
              <a:rPr lang="fr-FR" smtClean="0">
                <a:solidFill>
                  <a:srgbClr val="DDE9EC"/>
                </a:solidFill>
              </a:rPr>
              <a:pPr/>
              <a:t>‹N°›</a:t>
            </a:fld>
            <a:endParaRPr lang="fr-FR">
              <a:solidFill>
                <a:srgbClr val="DDE9EC"/>
              </a:solidFill>
            </a:endParaRP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cs typeface="+mn-cs"/>
            </a:endParaRPr>
          </a:p>
        </p:txBody>
      </p:sp>
      <p:sp>
        <p:nvSpPr>
          <p:cNvPr id="9" name="Triangle isocèle 8"/>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247469483"/>
      </p:ext>
    </p:extLst>
  </p:cSld>
  <p:clrMapOvr>
    <a:overrideClrMapping bg1="dk1" tx1="lt1" bg2="dk2" tx2="lt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5" name="Espace réservé du pied de page 4"/>
          <p:cNvSpPr>
            <a:spLocks noGrp="1"/>
          </p:cNvSpPr>
          <p:nvPr>
            <p:ph type="ftr" sz="quarter" idx="11"/>
          </p:nvPr>
        </p:nvSpPr>
        <p:spPr/>
        <p:txBody>
          <a:bodyPr/>
          <a:lstStyle/>
          <a:p>
            <a:endParaRPr lang="fr-FR">
              <a:solidFill>
                <a:srgbClr val="464653"/>
              </a:solidFill>
            </a:endParaRPr>
          </a:p>
        </p:txBody>
      </p:sp>
      <p:sp>
        <p:nvSpPr>
          <p:cNvPr id="6" name="Espace réservé du numéro de diapositive 5"/>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Tree>
    <p:extLst>
      <p:ext uri="{BB962C8B-B14F-4D97-AF65-F5344CB8AC3E}">
        <p14:creationId xmlns:p14="http://schemas.microsoft.com/office/powerpoint/2010/main" val="4128037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365125"/>
            <a:ext cx="1971675"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28652" y="365125"/>
            <a:ext cx="5762625"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07E0FD6-D4D1-594F-9985-6903C74F228D}"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C1E70C6-6927-45B0-986D-81D85D074C3C}" type="slidenum">
              <a:rPr lang="fr-FR"/>
              <a:pPr>
                <a:defRPr/>
              </a:pPr>
              <a:t>‹N°›</a:t>
            </a:fld>
            <a:endParaRPr lang="fr-FR"/>
          </a:p>
        </p:txBody>
      </p:sp>
    </p:spTree>
    <p:extLst>
      <p:ext uri="{BB962C8B-B14F-4D97-AF65-F5344CB8AC3E}">
        <p14:creationId xmlns:p14="http://schemas.microsoft.com/office/powerpoint/2010/main" val="28245824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5" name="Espace réservé du pied de page 4"/>
          <p:cNvSpPr>
            <a:spLocks noGrp="1"/>
          </p:cNvSpPr>
          <p:nvPr>
            <p:ph type="ftr" sz="quarter" idx="11"/>
          </p:nvPr>
        </p:nvSpPr>
        <p:spPr/>
        <p:txBody>
          <a:bodyPr/>
          <a:lstStyle/>
          <a:p>
            <a:endParaRPr lang="fr-FR">
              <a:solidFill>
                <a:srgbClr val="464653"/>
              </a:solidFill>
            </a:endParaRPr>
          </a:p>
        </p:txBody>
      </p:sp>
      <p:sp>
        <p:nvSpPr>
          <p:cNvPr id="6" name="Espace réservé du numéro de diapositive 5"/>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8" name="Triangle isocèle 7"/>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Tree>
    <p:extLst>
      <p:ext uri="{BB962C8B-B14F-4D97-AF65-F5344CB8AC3E}">
        <p14:creationId xmlns:p14="http://schemas.microsoft.com/office/powerpoint/2010/main" val="196056981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a:t>Modifiez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17" name="Espace réservé du pied de page 16"/>
          <p:cNvSpPr>
            <a:spLocks noGrp="1"/>
          </p:cNvSpPr>
          <p:nvPr>
            <p:ph type="ftr" sz="quarter" idx="11"/>
          </p:nvPr>
        </p:nvSpPr>
        <p:spPr>
          <a:xfrm>
            <a:off x="2898648" y="6355080"/>
            <a:ext cx="3474720" cy="365760"/>
          </a:xfrm>
        </p:spPr>
        <p:txBody>
          <a:bodyPr/>
          <a:lstStyle/>
          <a:p>
            <a:endParaRPr lang="fr-FR">
              <a:solidFill>
                <a:srgbClr val="464653"/>
              </a:solidFill>
            </a:endParaRPr>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86322855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5" name="Espace réservé du pied de page 4"/>
          <p:cNvSpPr>
            <a:spLocks noGrp="1"/>
          </p:cNvSpPr>
          <p:nvPr>
            <p:ph type="ftr" sz="quarter" idx="11"/>
          </p:nvPr>
        </p:nvSpPr>
        <p:spPr/>
        <p:txBody>
          <a:bodyPr/>
          <a:lstStyle/>
          <a:p>
            <a:endParaRPr lang="fr-FR">
              <a:solidFill>
                <a:srgbClr val="464653"/>
              </a:solidFill>
            </a:endParaRPr>
          </a:p>
        </p:txBody>
      </p:sp>
      <p:sp>
        <p:nvSpPr>
          <p:cNvPr id="6" name="Espace réservé du numéro de diapositive 5"/>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48859089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1203A7EF-3DE7-437E-93B2-6F48B89D7F11}" type="datetimeFigureOut">
              <a:rPr lang="fr-FR" smtClean="0">
                <a:solidFill>
                  <a:srgbClr val="DDE9EC"/>
                </a:solidFill>
              </a:rPr>
              <a:pPr/>
              <a:t>03/04/2018</a:t>
            </a:fld>
            <a:endParaRPr lang="fr-FR">
              <a:solidFill>
                <a:srgbClr val="DDE9EC"/>
              </a:solidFill>
            </a:endParaRPr>
          </a:p>
        </p:txBody>
      </p:sp>
      <p:sp>
        <p:nvSpPr>
          <p:cNvPr id="5" name="Espace réservé du pied de page 4"/>
          <p:cNvSpPr>
            <a:spLocks noGrp="1"/>
          </p:cNvSpPr>
          <p:nvPr>
            <p:ph type="ftr" sz="quarter" idx="11"/>
          </p:nvPr>
        </p:nvSpPr>
        <p:spPr>
          <a:xfrm>
            <a:off x="2898648" y="6355080"/>
            <a:ext cx="3474720" cy="365760"/>
          </a:xfrm>
        </p:spPr>
        <p:txBody>
          <a:bodyPr/>
          <a:lstStyle/>
          <a:p>
            <a:endParaRPr lang="fr-FR">
              <a:solidFill>
                <a:srgbClr val="DDE9EC"/>
              </a:solidFill>
            </a:endParaRPr>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95D8956F-9FB7-4C7C-A21F-FDAD995E3DB9}" type="slidenum">
              <a:rPr lang="fr-FR" smtClean="0">
                <a:solidFill>
                  <a:srgbClr val="DDE9EC"/>
                </a:solidFill>
              </a:rPr>
              <a:pPr/>
              <a:t>‹N°›</a:t>
            </a:fld>
            <a:endParaRPr lang="fr-FR">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472977701"/>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6" name="Espace réservé du pied de page 5"/>
          <p:cNvSpPr>
            <a:spLocks noGrp="1"/>
          </p:cNvSpPr>
          <p:nvPr>
            <p:ph type="ftr" sz="quarter" idx="11"/>
          </p:nvPr>
        </p:nvSpPr>
        <p:spPr/>
        <p:txBody>
          <a:bodyPr/>
          <a:lstStyle/>
          <a:p>
            <a:endParaRPr lang="fr-FR">
              <a:solidFill>
                <a:srgbClr val="464653"/>
              </a:solidFill>
            </a:endParaRPr>
          </a:p>
        </p:txBody>
      </p:sp>
      <p:sp>
        <p:nvSpPr>
          <p:cNvPr id="7" name="Espace réservé du numéro de diapositive 6"/>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84948817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48264"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8" name="Espace réservé du pied de page 7"/>
          <p:cNvSpPr>
            <a:spLocks noGrp="1"/>
          </p:cNvSpPr>
          <p:nvPr>
            <p:ph type="ftr" sz="quarter" idx="11"/>
          </p:nvPr>
        </p:nvSpPr>
        <p:spPr/>
        <p:txBody>
          <a:bodyPr/>
          <a:lstStyle/>
          <a:p>
            <a:endParaRPr lang="fr-FR">
              <a:solidFill>
                <a:srgbClr val="464653"/>
              </a:solidFill>
            </a:endParaRPr>
          </a:p>
        </p:txBody>
      </p:sp>
      <p:sp>
        <p:nvSpPr>
          <p:cNvPr id="9" name="Espace réservé du numéro de diapositive 8"/>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3662839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4" name="Espace réservé du pied de page 3"/>
          <p:cNvSpPr>
            <a:spLocks noGrp="1"/>
          </p:cNvSpPr>
          <p:nvPr>
            <p:ph type="ftr" sz="quarter" idx="11"/>
          </p:nvPr>
        </p:nvSpPr>
        <p:spPr/>
        <p:txBody>
          <a:bodyPr/>
          <a:lstStyle/>
          <a:p>
            <a:endParaRPr lang="fr-FR">
              <a:solidFill>
                <a:srgbClr val="464653"/>
              </a:solidFill>
            </a:endParaRPr>
          </a:p>
        </p:txBody>
      </p:sp>
      <p:sp>
        <p:nvSpPr>
          <p:cNvPr id="5" name="Espace réservé du numéro de diapositive 4"/>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6" name="Triangle isocèle 5"/>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5419260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3" name="Espace réservé du pied de page 2"/>
          <p:cNvSpPr>
            <a:spLocks noGrp="1"/>
          </p:cNvSpPr>
          <p:nvPr>
            <p:ph type="ftr" sz="quarter" idx="11"/>
          </p:nvPr>
        </p:nvSpPr>
        <p:spPr/>
        <p:txBody>
          <a:bodyPr/>
          <a:lstStyle/>
          <a:p>
            <a:endParaRPr lang="fr-FR">
              <a:solidFill>
                <a:srgbClr val="464653"/>
              </a:solidFill>
            </a:endParaRPr>
          </a:p>
        </p:txBody>
      </p:sp>
      <p:sp>
        <p:nvSpPr>
          <p:cNvPr id="4" name="Espace réservé du numéro de diapositive 3"/>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6" name="Triangle isocèle 5"/>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4989436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6324600" y="1219203"/>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6" name="Espace réservé du pied de page 5"/>
          <p:cNvSpPr>
            <a:spLocks noGrp="1"/>
          </p:cNvSpPr>
          <p:nvPr>
            <p:ph type="ftr" sz="quarter" idx="11"/>
          </p:nvPr>
        </p:nvSpPr>
        <p:spPr/>
        <p:txBody>
          <a:bodyPr/>
          <a:lstStyle/>
          <a:p>
            <a:endParaRPr lang="fr-FR">
              <a:solidFill>
                <a:srgbClr val="464653"/>
              </a:solidFill>
            </a:endParaRPr>
          </a:p>
        </p:txBody>
      </p:sp>
      <p:sp>
        <p:nvSpPr>
          <p:cNvPr id="7" name="Espace réservé du numéro de diapositive 6"/>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cs typeface="+mn-cs"/>
            </a:endParaRPr>
          </a:p>
        </p:txBody>
      </p:sp>
      <p:sp>
        <p:nvSpPr>
          <p:cNvPr id="9" name="Triangle isocèle 8"/>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389578548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1203A7EF-3DE7-437E-93B2-6F48B89D7F11}" type="datetimeFigureOut">
              <a:rPr lang="fr-FR" smtClean="0">
                <a:solidFill>
                  <a:srgbClr val="DDE9EC"/>
                </a:solidFill>
              </a:rPr>
              <a:pPr/>
              <a:t>03/04/2018</a:t>
            </a:fld>
            <a:endParaRPr lang="fr-FR">
              <a:solidFill>
                <a:srgbClr val="DDE9EC"/>
              </a:solidFill>
            </a:endParaRPr>
          </a:p>
        </p:txBody>
      </p:sp>
      <p:sp>
        <p:nvSpPr>
          <p:cNvPr id="6" name="Espace réservé du pied de page 5"/>
          <p:cNvSpPr>
            <a:spLocks noGrp="1"/>
          </p:cNvSpPr>
          <p:nvPr>
            <p:ph type="ftr" sz="quarter" idx="11"/>
          </p:nvPr>
        </p:nvSpPr>
        <p:spPr/>
        <p:txBody>
          <a:bodyPr/>
          <a:lstStyle/>
          <a:p>
            <a:endParaRPr lang="fr-FR">
              <a:solidFill>
                <a:srgbClr val="DDE9EC"/>
              </a:solidFill>
            </a:endParaRPr>
          </a:p>
        </p:txBody>
      </p:sp>
      <p:sp>
        <p:nvSpPr>
          <p:cNvPr id="7" name="Espace réservé du numéro de diapositive 6"/>
          <p:cNvSpPr>
            <a:spLocks noGrp="1"/>
          </p:cNvSpPr>
          <p:nvPr>
            <p:ph type="sldNum" sz="quarter" idx="12"/>
          </p:nvPr>
        </p:nvSpPr>
        <p:spPr/>
        <p:txBody>
          <a:bodyPr/>
          <a:lstStyle/>
          <a:p>
            <a:fld id="{95D8956F-9FB7-4C7C-A21F-FDAD995E3DB9}" type="slidenum">
              <a:rPr lang="fr-FR" smtClean="0">
                <a:solidFill>
                  <a:srgbClr val="DDE9EC"/>
                </a:solidFill>
              </a:rPr>
              <a:pPr/>
              <a:t>‹N°›</a:t>
            </a:fld>
            <a:endParaRPr lang="fr-FR">
              <a:solidFill>
                <a:srgbClr val="DDE9EC"/>
              </a:solidFill>
            </a:endParaRP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cs typeface="+mn-cs"/>
            </a:endParaRPr>
          </a:p>
        </p:txBody>
      </p:sp>
      <p:sp>
        <p:nvSpPr>
          <p:cNvPr id="9" name="Triangle isocèle 8"/>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58394254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676DF14-97E8-4260-A677-100C2EDA5B0F}" type="slidenum">
              <a:rPr lang="fr-FR"/>
              <a:pPr>
                <a:defRPr/>
              </a:pPr>
              <a:t>‹N°›</a:t>
            </a:fld>
            <a:endParaRPr lang="fr-FR"/>
          </a:p>
        </p:txBody>
      </p:sp>
    </p:spTree>
    <p:extLst>
      <p:ext uri="{BB962C8B-B14F-4D97-AF65-F5344CB8AC3E}">
        <p14:creationId xmlns:p14="http://schemas.microsoft.com/office/powerpoint/2010/main" val="33869772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5" name="Espace réservé du pied de page 4"/>
          <p:cNvSpPr>
            <a:spLocks noGrp="1"/>
          </p:cNvSpPr>
          <p:nvPr>
            <p:ph type="ftr" sz="quarter" idx="11"/>
          </p:nvPr>
        </p:nvSpPr>
        <p:spPr/>
        <p:txBody>
          <a:bodyPr/>
          <a:lstStyle/>
          <a:p>
            <a:endParaRPr lang="fr-FR">
              <a:solidFill>
                <a:srgbClr val="464653"/>
              </a:solidFill>
            </a:endParaRPr>
          </a:p>
        </p:txBody>
      </p:sp>
      <p:sp>
        <p:nvSpPr>
          <p:cNvPr id="6" name="Espace réservé du numéro de diapositive 5"/>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Tree>
    <p:extLst>
      <p:ext uri="{BB962C8B-B14F-4D97-AF65-F5344CB8AC3E}">
        <p14:creationId xmlns:p14="http://schemas.microsoft.com/office/powerpoint/2010/main" val="31110400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203A7EF-3DE7-437E-93B2-6F48B89D7F11}" type="datetimeFigureOut">
              <a:rPr lang="fr-FR" smtClean="0">
                <a:solidFill>
                  <a:srgbClr val="464653"/>
                </a:solidFill>
              </a:rPr>
              <a:pPr/>
              <a:t>03/04/2018</a:t>
            </a:fld>
            <a:endParaRPr lang="fr-FR">
              <a:solidFill>
                <a:srgbClr val="464653"/>
              </a:solidFill>
            </a:endParaRPr>
          </a:p>
        </p:txBody>
      </p:sp>
      <p:sp>
        <p:nvSpPr>
          <p:cNvPr id="5" name="Espace réservé du pied de page 4"/>
          <p:cNvSpPr>
            <a:spLocks noGrp="1"/>
          </p:cNvSpPr>
          <p:nvPr>
            <p:ph type="ftr" sz="quarter" idx="11"/>
          </p:nvPr>
        </p:nvSpPr>
        <p:spPr/>
        <p:txBody>
          <a:bodyPr/>
          <a:lstStyle/>
          <a:p>
            <a:endParaRPr lang="fr-FR">
              <a:solidFill>
                <a:srgbClr val="464653"/>
              </a:solidFill>
            </a:endParaRPr>
          </a:p>
        </p:txBody>
      </p:sp>
      <p:sp>
        <p:nvSpPr>
          <p:cNvPr id="6" name="Espace réservé du numéro de diapositive 5"/>
          <p:cNvSpPr>
            <a:spLocks noGrp="1"/>
          </p:cNvSpPr>
          <p:nvPr>
            <p:ph type="sldNum" sz="quarter" idx="12"/>
          </p:nvPr>
        </p:nvSpPr>
        <p:spPr/>
        <p:txBody>
          <a:bodyPr/>
          <a:lstStyle/>
          <a:p>
            <a:fld id="{95D8956F-9FB7-4C7C-A21F-FDAD995E3DB9}" type="slidenum">
              <a:rPr lang="fr-FR" smtClean="0">
                <a:solidFill>
                  <a:srgbClr val="464653"/>
                </a:solidFill>
              </a:rPr>
              <a:pPr/>
              <a:t>‹N°›</a:t>
            </a:fld>
            <a:endParaRPr lang="fr-FR">
              <a:solidFill>
                <a:srgbClr val="464653"/>
              </a:solidFill>
            </a:endParaRP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8" name="Triangle isocèle 7"/>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Tree>
    <p:extLst>
      <p:ext uri="{BB962C8B-B14F-4D97-AF65-F5344CB8AC3E}">
        <p14:creationId xmlns:p14="http://schemas.microsoft.com/office/powerpoint/2010/main" val="7709634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302D534-8861-471D-83C6-0786226D9EC6}" type="datetime1">
              <a:rPr lang="fr-FR">
                <a:solidFill>
                  <a:prstClr val="black">
                    <a:tint val="75000"/>
                  </a:prstClr>
                </a:solidFill>
              </a:rPr>
              <a:pPr>
                <a:defRPr/>
              </a:pPr>
              <a:t>03/04/2018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F678BB8-6BCC-4161-AF94-A2FF3B5F35A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495907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658B711-5FCF-4B17-8BD4-25F2331AFE9E}" type="datetime1">
              <a:rPr lang="fr-FR">
                <a:solidFill>
                  <a:prstClr val="black">
                    <a:tint val="75000"/>
                  </a:prstClr>
                </a:solidFill>
              </a:rPr>
              <a:pPr>
                <a:defRPr/>
              </a:pPr>
              <a:t>03/04/2018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1936C9D-5856-4EA2-8BCA-C4B07EB7B4A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7053239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5A54EE8-3A70-460B-BA08-C67A1088B766}" type="datetime1">
              <a:rPr lang="fr-FR">
                <a:solidFill>
                  <a:prstClr val="black">
                    <a:tint val="75000"/>
                  </a:prstClr>
                </a:solidFill>
              </a:rPr>
              <a:pPr>
                <a:defRPr/>
              </a:pPr>
              <a:t>03/04/2018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6556A88-E6C1-40E1-B0E7-A5ABA53AE5A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9932890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447FD14F-BF9F-4C26-8A1D-8D4E1AA5657C}" type="datetime1">
              <a:rPr lang="fr-FR">
                <a:solidFill>
                  <a:prstClr val="black">
                    <a:tint val="75000"/>
                  </a:prstClr>
                </a:solidFill>
              </a:rPr>
              <a:pPr>
                <a:defRPr/>
              </a:pPr>
              <a:t>03/04/2018</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57B2B07-3E3D-46FE-BA39-E981757D2C1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669029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1684251-B554-4B5F-A58F-C6DCC686181E}" type="datetime1">
              <a:rPr lang="fr-FR">
                <a:solidFill>
                  <a:prstClr val="black">
                    <a:tint val="75000"/>
                  </a:prstClr>
                </a:solidFill>
              </a:rPr>
              <a:pPr>
                <a:defRPr/>
              </a:pPr>
              <a:t>03/04/2018</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2699EEA7-6473-47F3-A656-64E05D01275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4856720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8CC62DE-FCFA-41F7-A602-C9D517534A1F}" type="datetime1">
              <a:rPr lang="fr-FR">
                <a:solidFill>
                  <a:prstClr val="black">
                    <a:tint val="75000"/>
                  </a:prstClr>
                </a:solidFill>
              </a:rPr>
              <a:pPr>
                <a:defRPr/>
              </a:pPr>
              <a:t>03/04/2018</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70DB511A-DE9D-46F0-B869-CBDE04284F6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2162875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BBE77B6-A1EE-4DDF-BD78-A09D717D666D}" type="datetime1">
              <a:rPr lang="fr-FR">
                <a:solidFill>
                  <a:prstClr val="black">
                    <a:tint val="75000"/>
                  </a:prstClr>
                </a:solidFill>
              </a:rPr>
              <a:pPr>
                <a:defRPr/>
              </a:pPr>
              <a:t>03/04/2018</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47EF80BB-62F7-4BFD-8A48-5791098A65A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949561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B67A756-8CAA-4BE0-A670-F97E73DE1DD1}" type="datetime1">
              <a:rPr lang="fr-FR">
                <a:solidFill>
                  <a:prstClr val="black">
                    <a:tint val="75000"/>
                  </a:prstClr>
                </a:solidFill>
              </a:rPr>
              <a:pPr>
                <a:defRPr/>
              </a:pPr>
              <a:t>03/04/2018</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AC086F1-C728-4142-AE8A-8F0C4F44089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89042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7677687-E8F3-4FD6-A5BA-BE4C56D78355}" type="slidenum">
              <a:rPr lang="fr-FR"/>
              <a:pPr>
                <a:defRPr/>
              </a:pPr>
              <a:t>‹N°›</a:t>
            </a:fld>
            <a:endParaRPr lang="fr-FR"/>
          </a:p>
        </p:txBody>
      </p:sp>
    </p:spTree>
    <p:extLst>
      <p:ext uri="{BB962C8B-B14F-4D97-AF65-F5344CB8AC3E}">
        <p14:creationId xmlns:p14="http://schemas.microsoft.com/office/powerpoint/2010/main" val="194824299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FE7464-AE5A-4290-8E8B-2B3A278502E7}" type="datetime1">
              <a:rPr lang="fr-FR">
                <a:solidFill>
                  <a:prstClr val="black">
                    <a:tint val="75000"/>
                  </a:prstClr>
                </a:solidFill>
              </a:rPr>
              <a:pPr>
                <a:defRPr/>
              </a:pPr>
              <a:t>03/04/2018</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8377E3B-B0AF-4992-9BDC-15E8FCCB102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5907038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B2AD189-D314-4D8E-A086-425EF858D2CD}" type="datetime1">
              <a:rPr lang="fr-FR">
                <a:solidFill>
                  <a:prstClr val="black">
                    <a:tint val="75000"/>
                  </a:prstClr>
                </a:solidFill>
              </a:rPr>
              <a:pPr>
                <a:defRPr/>
              </a:pPr>
              <a:t>03/04/2018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5550AC3-F7E9-4D40-896D-90692A1088A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062201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E967601-3A7C-4C1C-9F9A-4CD91FFA72C1}" type="datetime1">
              <a:rPr lang="fr-FR">
                <a:solidFill>
                  <a:prstClr val="black">
                    <a:tint val="75000"/>
                  </a:prstClr>
                </a:solidFill>
              </a:rPr>
              <a:pPr>
                <a:defRPr/>
              </a:pPr>
              <a:t>03/04/2018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E4C762B-F245-4EB6-B9C4-C5FD4D6DDD2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739088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130"/>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40023511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2655746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7093935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31476693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83472138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20874410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1428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C054AAE-6D95-4CC5-8C34-DF35D0ACA8A7}" type="slidenum">
              <a:rPr lang="fr-FR"/>
              <a:pPr>
                <a:defRPr/>
              </a:pPr>
              <a:t>‹N°›</a:t>
            </a:fld>
            <a:endParaRPr lang="fr-FR"/>
          </a:p>
        </p:txBody>
      </p:sp>
    </p:spTree>
    <p:extLst>
      <p:ext uri="{BB962C8B-B14F-4D97-AF65-F5344CB8AC3E}">
        <p14:creationId xmlns:p14="http://schemas.microsoft.com/office/powerpoint/2010/main" val="311441083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64"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94741113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22264425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06101524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8"/>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76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95802826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120"/>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72704497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47355517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00734807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07455476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21100089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094075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3BB96FF-37BD-49DF-8021-78F05D63BAAD}" type="slidenum">
              <a:rPr lang="fr-FR"/>
              <a:pPr>
                <a:defRPr/>
              </a:pPr>
              <a:t>‹N°›</a:t>
            </a:fld>
            <a:endParaRPr lang="fr-FR"/>
          </a:p>
        </p:txBody>
      </p:sp>
    </p:spTree>
    <p:extLst>
      <p:ext uri="{BB962C8B-B14F-4D97-AF65-F5344CB8AC3E}">
        <p14:creationId xmlns:p14="http://schemas.microsoft.com/office/powerpoint/2010/main" val="225186971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13259003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5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85150574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73886711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63248615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8"/>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75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0808805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112"/>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00266468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5987005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08281584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26920780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188053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9633164-0869-4274-AE8D-A6E962016D03}" type="slidenum">
              <a:rPr lang="fr-FR"/>
              <a:pPr>
                <a:defRPr/>
              </a:pPr>
              <a:t>‹N°›</a:t>
            </a:fld>
            <a:endParaRPr lang="fr-FR"/>
          </a:p>
        </p:txBody>
      </p:sp>
    </p:spTree>
    <p:extLst>
      <p:ext uri="{BB962C8B-B14F-4D97-AF65-F5344CB8AC3E}">
        <p14:creationId xmlns:p14="http://schemas.microsoft.com/office/powerpoint/2010/main" val="379626167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78673465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04522801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55"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01641990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149663444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92923729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0"/>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75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21637055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11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1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5000" spc="200" baseline="0"/>
            </a:lvl1pPr>
          </a:lstStyle>
          <a:p>
            <a:r>
              <a:rPr lang="fr-FR"/>
              <a:t>Cliquez et modifiez le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33189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spTree>
    <p:extLst>
      <p:ext uri="{BB962C8B-B14F-4D97-AF65-F5344CB8AC3E}">
        <p14:creationId xmlns:p14="http://schemas.microsoft.com/office/powerpoint/2010/main" val="33139165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9" name="Rectangle 8"/>
          <p:cNvSpPr/>
          <p:nvPr/>
        </p:nvSpPr>
        <p:spPr>
          <a:xfrm>
            <a:off x="0" y="11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1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5000" b="0" spc="200" baseline="0"/>
            </a:lvl1pPr>
          </a:lstStyle>
          <a:p>
            <a:r>
              <a:rPr lang="fr-FR"/>
              <a:t>Cliquez et modifiez le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19029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FR"/>
              <a:t>Cliquez et modifiez le titre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spTree>
    <p:extLst>
      <p:ext uri="{BB962C8B-B14F-4D97-AF65-F5344CB8AC3E}">
        <p14:creationId xmlns:p14="http://schemas.microsoft.com/office/powerpoint/2010/main" val="337107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E4A3A34-19DD-4881-B9CC-F5DF420DC455}" type="slidenum">
              <a:rPr lang="fr-FR"/>
              <a:pPr>
                <a:defRPr/>
              </a:pPr>
              <a:t>‹N°›</a:t>
            </a:fld>
            <a:endParaRPr lang="fr-FR"/>
          </a:p>
        </p:txBody>
      </p:sp>
    </p:spTree>
    <p:extLst>
      <p:ext uri="{BB962C8B-B14F-4D97-AF65-F5344CB8AC3E}">
        <p14:creationId xmlns:p14="http://schemas.microsoft.com/office/powerpoint/2010/main" val="253173468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Cliquez et modifiez le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4493166"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FR"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spTree>
    <p:extLst>
      <p:ext uri="{BB962C8B-B14F-4D97-AF65-F5344CB8AC3E}">
        <p14:creationId xmlns:p14="http://schemas.microsoft.com/office/powerpoint/2010/main" val="357864282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FR"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spTree>
    <p:extLst>
      <p:ext uri="{BB962C8B-B14F-4D97-AF65-F5344CB8AC3E}">
        <p14:creationId xmlns:p14="http://schemas.microsoft.com/office/powerpoint/2010/main" val="189101758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FR"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spTree>
    <p:extLst>
      <p:ext uri="{BB962C8B-B14F-4D97-AF65-F5344CB8AC3E}">
        <p14:creationId xmlns:p14="http://schemas.microsoft.com/office/powerpoint/2010/main" val="73187732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4000"/>
            </a:lvl1pPr>
          </a:lstStyle>
          <a:p>
            <a:r>
              <a:rPr lang="fr-FR"/>
              <a:t>Cliquez et modifiez le titre</a:t>
            </a:r>
            <a:endParaRPr lang="en-US" dirty="0"/>
          </a:p>
        </p:txBody>
      </p:sp>
      <p:sp>
        <p:nvSpPr>
          <p:cNvPr id="3" name="Content Placeholder 2"/>
          <p:cNvSpPr>
            <a:spLocks noGrp="1"/>
          </p:cNvSpPr>
          <p:nvPr>
            <p:ph idx="1"/>
          </p:nvPr>
        </p:nvSpPr>
        <p:spPr>
          <a:xfrm>
            <a:off x="4286250" y="822960"/>
            <a:ext cx="4258818"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spTree>
    <p:extLst>
      <p:ext uri="{BB962C8B-B14F-4D97-AF65-F5344CB8AC3E}">
        <p14:creationId xmlns:p14="http://schemas.microsoft.com/office/powerpoint/2010/main" val="299210971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5000" spc="200" baseline="0"/>
            </a:lvl1pPr>
          </a:lstStyle>
          <a:p>
            <a:r>
              <a:rPr lang="fr-FR"/>
              <a:t>Cliquez et modifiez le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Faire glisser l'image vers l'espace réservé ou cliquer sur l'icône pour l'ajouter</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08704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spTree>
    <p:extLst>
      <p:ext uri="{BB962C8B-B14F-4D97-AF65-F5344CB8AC3E}">
        <p14:creationId xmlns:p14="http://schemas.microsoft.com/office/powerpoint/2010/main" val="156638447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FR"/>
              <a:t>Cliquez et modifiez le titre</a:t>
            </a:r>
            <a:endParaRPr lang="en-US" dirty="0"/>
          </a:p>
        </p:txBody>
      </p:sp>
      <p:sp>
        <p:nvSpPr>
          <p:cNvPr id="3" name="Vertical Text Placeholder 2"/>
          <p:cNvSpPr>
            <a:spLocks noGrp="1"/>
          </p:cNvSpPr>
          <p:nvPr>
            <p:ph type="body" orient="vert" idx="1"/>
          </p:nvPr>
        </p:nvSpPr>
        <p:spPr>
          <a:xfrm>
            <a:off x="742952" y="762000"/>
            <a:ext cx="56864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prstClr val="black">
                    <a:lumMod val="95000"/>
                    <a:lumOff val="5000"/>
                  </a:prstClr>
                </a:solidFill>
              </a:rPr>
              <a:pPr/>
              <a:t>03/04/2018</a:t>
            </a:fld>
            <a:endParaRPr lang="fr-FR"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solidFill>
                  <a:prstClr val="black">
                    <a:lumMod val="95000"/>
                    <a:lumOff val="5000"/>
                  </a:prstClr>
                </a:solidFill>
              </a:rPr>
              <a:pPr/>
              <a:t>‹N°›</a:t>
            </a:fld>
            <a:endParaRPr lang="fr-FR"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07171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104"/>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2240924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24501718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25046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9C79B3-624A-4C88-9786-2628956F8D10}" type="slidenum">
              <a:rPr lang="fr-FR"/>
              <a:pPr>
                <a:defRPr/>
              </a:pPr>
              <a:t>‹N°›</a:t>
            </a:fld>
            <a:endParaRPr lang="fr-FR"/>
          </a:p>
        </p:txBody>
      </p:sp>
    </p:spTree>
    <p:extLst>
      <p:ext uri="{BB962C8B-B14F-4D97-AF65-F5344CB8AC3E}">
        <p14:creationId xmlns:p14="http://schemas.microsoft.com/office/powerpoint/2010/main" val="281417487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99635500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13022413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61367374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854258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5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06668530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76580532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31165056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2"/>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742"/>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89973024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92"/>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68477889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5015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5A54EE8-3A70-460B-BA08-C67A1088B766}" type="datetime1">
              <a:rPr lang="fr-FR"/>
              <a:pPr>
                <a:defRPr/>
              </a:pPr>
              <a:t>03/04/2018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556A88-E6C1-40E1-B0E7-A5ABA53AE5A4}" type="slidenum">
              <a:rPr lang="fr-FR"/>
              <a:pPr>
                <a:defRPr/>
              </a:pPr>
              <a:t>‹N°›</a:t>
            </a:fld>
            <a:endParaRPr lang="fr-FR"/>
          </a:p>
        </p:txBody>
      </p:sp>
    </p:spTree>
    <p:extLst>
      <p:ext uri="{BB962C8B-B14F-4D97-AF65-F5344CB8AC3E}">
        <p14:creationId xmlns:p14="http://schemas.microsoft.com/office/powerpoint/2010/main" val="1939775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F63C6AA-A8E2-4F26-A74E-2137B9D1A3C7}" type="slidenum">
              <a:rPr lang="fr-FR"/>
              <a:pPr>
                <a:defRPr/>
              </a:pPr>
              <a:t>‹N°›</a:t>
            </a:fld>
            <a:endParaRPr lang="fr-FR"/>
          </a:p>
        </p:txBody>
      </p:sp>
    </p:spTree>
    <p:extLst>
      <p:ext uri="{BB962C8B-B14F-4D97-AF65-F5344CB8AC3E}">
        <p14:creationId xmlns:p14="http://schemas.microsoft.com/office/powerpoint/2010/main" val="370037953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13023364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68545333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94135666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05794449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46860066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45"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15269865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45602873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6930200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0"/>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73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35637700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78"/>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578576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9338431-4F71-40F1-BCC5-FBB619F9CC69}" type="slidenum">
              <a:rPr lang="fr-FR"/>
              <a:pPr>
                <a:defRPr/>
              </a:pPr>
              <a:t>‹N°›</a:t>
            </a:fld>
            <a:endParaRPr lang="fr-FR"/>
          </a:p>
        </p:txBody>
      </p:sp>
    </p:spTree>
    <p:extLst>
      <p:ext uri="{BB962C8B-B14F-4D97-AF65-F5344CB8AC3E}">
        <p14:creationId xmlns:p14="http://schemas.microsoft.com/office/powerpoint/2010/main" val="100304900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4690654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06143964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77014371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07301261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25173424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473598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38"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62711077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166011018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97156694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6"/>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71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140892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F0575E4-1B17-47E6-B36C-38B50DAF1C30}" type="slidenum">
              <a:rPr lang="fr-FR"/>
              <a:pPr>
                <a:defRPr/>
              </a:pPr>
              <a:t>‹N°›</a:t>
            </a:fld>
            <a:endParaRPr lang="fr-FR"/>
          </a:p>
        </p:txBody>
      </p:sp>
    </p:spTree>
    <p:extLst>
      <p:ext uri="{BB962C8B-B14F-4D97-AF65-F5344CB8AC3E}">
        <p14:creationId xmlns:p14="http://schemas.microsoft.com/office/powerpoint/2010/main" val="223675769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62"/>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03474919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59618179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9323710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62142463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39045984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44867924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78842362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30"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6713425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197392102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36704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48ABCA5-A56E-4270-A031-55F4636C0C70}" type="slidenum">
              <a:rPr lang="fr-FR"/>
              <a:pPr>
                <a:defRPr/>
              </a:pPr>
              <a:t>‹N°›</a:t>
            </a:fld>
            <a:endParaRPr lang="fr-FR"/>
          </a:p>
        </p:txBody>
      </p:sp>
    </p:spTree>
    <p:extLst>
      <p:ext uri="{BB962C8B-B14F-4D97-AF65-F5344CB8AC3E}">
        <p14:creationId xmlns:p14="http://schemas.microsoft.com/office/powerpoint/2010/main" val="285882740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0"/>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70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04236615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44"/>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410756007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81798450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17621772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09830470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89543826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06897380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79243779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2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75326724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1199336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BDB307B-ED6C-47A5-B770-6D6D8070E705}" type="slidenum">
              <a:rPr lang="fr-FR"/>
              <a:pPr>
                <a:defRPr/>
              </a:pPr>
              <a:t>‹N°›</a:t>
            </a:fld>
            <a:endParaRPr lang="fr-FR"/>
          </a:p>
        </p:txBody>
      </p:sp>
    </p:spTree>
    <p:extLst>
      <p:ext uri="{BB962C8B-B14F-4D97-AF65-F5344CB8AC3E}">
        <p14:creationId xmlns:p14="http://schemas.microsoft.com/office/powerpoint/2010/main" val="127189523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88567895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2"/>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682"/>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412715364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24"/>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424688144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10703971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41303920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10584155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91350598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08764679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63293789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1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277206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D095F92-4629-49A2-A4FC-77A1A30AC5E2}" type="slidenum">
              <a:rPr lang="fr-FR"/>
              <a:pPr>
                <a:defRPr/>
              </a:pPr>
              <a:t>‹N°›</a:t>
            </a:fld>
            <a:endParaRPr lang="fr-FR"/>
          </a:p>
        </p:txBody>
      </p:sp>
    </p:spTree>
    <p:extLst>
      <p:ext uri="{BB962C8B-B14F-4D97-AF65-F5344CB8AC3E}">
        <p14:creationId xmlns:p14="http://schemas.microsoft.com/office/powerpoint/2010/main" val="36629000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165216304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37381811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50622844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56693216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87970834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4"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59143768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15424161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63430176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94121357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430223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4A143E8-CC83-477A-AA05-6E9858F35536}" type="slidenum">
              <a:rPr lang="fr-FR"/>
              <a:pPr>
                <a:defRPr/>
              </a:pPr>
              <a:t>‹N°›</a:t>
            </a:fld>
            <a:endParaRPr lang="fr-FR"/>
          </a:p>
        </p:txBody>
      </p:sp>
    </p:spTree>
    <p:extLst>
      <p:ext uri="{BB962C8B-B14F-4D97-AF65-F5344CB8AC3E}">
        <p14:creationId xmlns:p14="http://schemas.microsoft.com/office/powerpoint/2010/main" val="139765063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44667628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98621097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20473569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426249643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126"/>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78885383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76542599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428295784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6974518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8" name="Footer Placeholder 7"/>
          <p:cNvSpPr>
            <a:spLocks noGrp="1"/>
          </p:cNvSpPr>
          <p:nvPr>
            <p:ph type="ftr" sz="quarter" idx="11"/>
          </p:nvPr>
        </p:nvSpPr>
        <p:spPr/>
        <p:txBody>
          <a:bodyPr/>
          <a:lstStyle/>
          <a:p>
            <a:endParaRPr lang="fr-FR" dirty="0">
              <a:solidFill>
                <a:srgbClr val="DFDCB7"/>
              </a:solidFill>
            </a:endParaRPr>
          </a:p>
        </p:txBody>
      </p:sp>
      <p:sp>
        <p:nvSpPr>
          <p:cNvPr id="9" name="Slide Number Placeholder 8"/>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59152587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4" name="Footer Placeholder 3"/>
          <p:cNvSpPr>
            <a:spLocks noGrp="1"/>
          </p:cNvSpPr>
          <p:nvPr>
            <p:ph type="ftr" sz="quarter" idx="11"/>
          </p:nvPr>
        </p:nvSpPr>
        <p:spPr/>
        <p:txBody>
          <a:bodyPr/>
          <a:lstStyle/>
          <a:p>
            <a:endParaRPr lang="fr-FR" dirty="0">
              <a:solidFill>
                <a:srgbClr val="DFDCB7"/>
              </a:solidFill>
            </a:endParaRPr>
          </a:p>
        </p:txBody>
      </p:sp>
      <p:sp>
        <p:nvSpPr>
          <p:cNvPr id="5" name="Slide Number Placeholder 4"/>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3532133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F31C3D4-3BF2-41DE-A2FB-1B66D805754E}" type="slidenum">
              <a:rPr lang="fr-FR"/>
              <a:pPr>
                <a:defRPr/>
              </a:pPr>
              <a:t>‹N°›</a:t>
            </a:fld>
            <a:endParaRPr lang="fr-FR"/>
          </a:p>
        </p:txBody>
      </p:sp>
    </p:spTree>
    <p:extLst>
      <p:ext uri="{BB962C8B-B14F-4D97-AF65-F5344CB8AC3E}">
        <p14:creationId xmlns:p14="http://schemas.microsoft.com/office/powerpoint/2010/main" val="251997504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3" name="Footer Placeholder 2"/>
          <p:cNvSpPr>
            <a:spLocks noGrp="1"/>
          </p:cNvSpPr>
          <p:nvPr>
            <p:ph type="ftr" sz="quarter" idx="11"/>
          </p:nvPr>
        </p:nvSpPr>
        <p:spPr/>
        <p:txBody>
          <a:bodyPr/>
          <a:lstStyle/>
          <a:p>
            <a:endParaRPr lang="fr-FR" dirty="0">
              <a:solidFill>
                <a:srgbClr val="DFDCB7"/>
              </a:solidFill>
            </a:endParaRPr>
          </a:p>
        </p:txBody>
      </p:sp>
      <p:sp>
        <p:nvSpPr>
          <p:cNvPr id="4" name="Slide Number Placeholder 3"/>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1598097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862"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6" name="Footer Placeholder 5"/>
          <p:cNvSpPr>
            <a:spLocks noGrp="1"/>
          </p:cNvSpPr>
          <p:nvPr>
            <p:ph type="ftr" sz="quarter" idx="11"/>
          </p:nvPr>
        </p:nvSpPr>
        <p:spPr/>
        <p:txBody>
          <a:bodyPr/>
          <a:lstStyle/>
          <a:p>
            <a:endParaRPr lang="fr-FR" dirty="0">
              <a:solidFill>
                <a:srgbClr val="DFDCB7"/>
              </a:solidFill>
            </a:endParaRPr>
          </a:p>
        </p:txBody>
      </p:sp>
      <p:sp>
        <p:nvSpPr>
          <p:cNvPr id="7" name="Slide Number Placeholder 6"/>
          <p:cNvSpPr>
            <a:spLocks noGrp="1"/>
          </p:cNvSpPr>
          <p:nvPr>
            <p:ph type="sldNum" sz="quarter" idx="12"/>
          </p:nvPr>
        </p:nvSpPr>
        <p:spPr/>
        <p:txBody>
          <a:bodyPr/>
          <a:lstStyle/>
          <a:p>
            <a:fld id="{A67224A3-26C3-0E42-8B11-965A726814C2}" type="slidenum">
              <a:rPr lang="fr-FR" smtClean="0"/>
              <a:pPr/>
              <a:t>‹N°›</a:t>
            </a:fld>
            <a:endParaRPr lang="fr-FR" dirty="0"/>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58506284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9" name="Slide Number Placeholder 8"/>
          <p:cNvSpPr>
            <a:spLocks noGrp="1"/>
          </p:cNvSpPr>
          <p:nvPr>
            <p:ph type="sldNum" sz="quarter" idx="11"/>
          </p:nvPr>
        </p:nvSpPr>
        <p:spPr/>
        <p:txBody>
          <a:bodyPr/>
          <a:lstStyle/>
          <a:p>
            <a:fld id="{A67224A3-26C3-0E42-8B11-965A726814C2}" type="slidenum">
              <a:rPr lang="fr-FR" smtClean="0"/>
              <a:pPr/>
              <a:t>‹N°›</a:t>
            </a:fld>
            <a:endParaRPr lang="fr-FR" dirty="0"/>
          </a:p>
        </p:txBody>
      </p:sp>
      <p:sp>
        <p:nvSpPr>
          <p:cNvPr id="10" name="Footer Placeholder 9"/>
          <p:cNvSpPr>
            <a:spLocks noGrp="1"/>
          </p:cNvSpPr>
          <p:nvPr>
            <p:ph type="ftr" sz="quarter" idx="12"/>
          </p:nvPr>
        </p:nvSpPr>
        <p:spPr/>
        <p:txBody>
          <a:bodyPr/>
          <a:lstStyle/>
          <a:p>
            <a:endParaRPr lang="fr-FR" dirty="0">
              <a:solidFill>
                <a:srgbClr val="DFDCB7"/>
              </a:solidFill>
            </a:endParaRPr>
          </a:p>
        </p:txBody>
      </p:sp>
    </p:spTree>
    <p:extLst>
      <p:ext uri="{BB962C8B-B14F-4D97-AF65-F5344CB8AC3E}">
        <p14:creationId xmlns:p14="http://schemas.microsoft.com/office/powerpoint/2010/main" val="400057456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405300611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4"/>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764"/>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01311AF-0554-8144-9932-EC1951069289}" type="datetimeFigureOut">
              <a:rPr lang="fr-FR" smtClean="0">
                <a:solidFill>
                  <a:srgbClr val="DFDCB7"/>
                </a:solidFill>
              </a:rPr>
              <a:pPr/>
              <a:t>03/04/2018</a:t>
            </a:fld>
            <a:endParaRPr lang="fr-FR" dirty="0">
              <a:solidFill>
                <a:srgbClr val="DFDCB7"/>
              </a:solidFill>
            </a:endParaRPr>
          </a:p>
        </p:txBody>
      </p:sp>
      <p:sp>
        <p:nvSpPr>
          <p:cNvPr id="5" name="Footer Placeholder 4"/>
          <p:cNvSpPr>
            <a:spLocks noGrp="1"/>
          </p:cNvSpPr>
          <p:nvPr>
            <p:ph type="ftr" sz="quarter" idx="11"/>
          </p:nvPr>
        </p:nvSpPr>
        <p:spPr/>
        <p:txBody>
          <a:bodyPr/>
          <a:lstStyle/>
          <a:p>
            <a:endParaRPr lang="fr-FR" dirty="0">
              <a:solidFill>
                <a:srgbClr val="DFDCB7"/>
              </a:solidFill>
            </a:endParaRPr>
          </a:p>
        </p:txBody>
      </p:sp>
      <p:sp>
        <p:nvSpPr>
          <p:cNvPr id="6" name="Slide Number Placeholder 5"/>
          <p:cNvSpPr>
            <a:spLocks noGrp="1"/>
          </p:cNvSpPr>
          <p:nvPr>
            <p:ph type="sldNum" sz="quarter" idx="12"/>
          </p:nvPr>
        </p:nvSpPr>
        <p:spPr/>
        <p:txBody>
          <a:bodyPr/>
          <a:lstStyle/>
          <a:p>
            <a:fld id="{A67224A3-26C3-0E42-8B11-965A726814C2}" type="slidenum">
              <a:rPr lang="fr-FR" smtClean="0"/>
              <a:pPr/>
              <a:t>‹N°›</a:t>
            </a:fld>
            <a:endParaRPr lang="fr-FR" dirty="0"/>
          </a:p>
        </p:txBody>
      </p:sp>
    </p:spTree>
    <p:extLst>
      <p:ext uri="{BB962C8B-B14F-4D97-AF65-F5344CB8AC3E}">
        <p14:creationId xmlns:p14="http://schemas.microsoft.com/office/powerpoint/2010/main" val="1899634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A67ECF6-2EB8-4FCD-83D9-4116DEB4D571}" type="slidenum">
              <a:rPr lang="fr-FR"/>
              <a:pPr>
                <a:defRPr/>
              </a:pPr>
              <a:t>‹N°›</a:t>
            </a:fld>
            <a:endParaRPr lang="fr-FR"/>
          </a:p>
        </p:txBody>
      </p:sp>
    </p:spTree>
    <p:extLst>
      <p:ext uri="{BB962C8B-B14F-4D97-AF65-F5344CB8AC3E}">
        <p14:creationId xmlns:p14="http://schemas.microsoft.com/office/powerpoint/2010/main" val="1936641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EB05B4F-02E3-4222-99C7-2167C2BD8FC8}" type="slidenum">
              <a:rPr lang="fr-FR"/>
              <a:pPr>
                <a:defRPr/>
              </a:pPr>
              <a:t>‹N°›</a:t>
            </a:fld>
            <a:endParaRPr lang="fr-FR"/>
          </a:p>
        </p:txBody>
      </p:sp>
    </p:spTree>
    <p:extLst>
      <p:ext uri="{BB962C8B-B14F-4D97-AF65-F5344CB8AC3E}">
        <p14:creationId xmlns:p14="http://schemas.microsoft.com/office/powerpoint/2010/main" val="291310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447FD14F-BF9F-4C26-8A1D-8D4E1AA5657C}" type="datetime1">
              <a:rPr lang="fr-FR"/>
              <a:pPr>
                <a:defRPr/>
              </a:pPr>
              <a:t>03/04/2018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57B2B07-3E3D-46FE-BA39-E981757D2C1B}" type="slidenum">
              <a:rPr lang="fr-FR"/>
              <a:pPr>
                <a:defRPr/>
              </a:pPr>
              <a:t>‹N°›</a:t>
            </a:fld>
            <a:endParaRPr lang="fr-FR"/>
          </a:p>
        </p:txBody>
      </p:sp>
    </p:spTree>
    <p:extLst>
      <p:ext uri="{BB962C8B-B14F-4D97-AF65-F5344CB8AC3E}">
        <p14:creationId xmlns:p14="http://schemas.microsoft.com/office/powerpoint/2010/main" val="2001398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4A7FC81-4073-4DA3-B296-2FB2509E13AE}" type="slidenum">
              <a:rPr lang="fr-FR"/>
              <a:pPr>
                <a:defRPr/>
              </a:pPr>
              <a:t>‹N°›</a:t>
            </a:fld>
            <a:endParaRPr lang="fr-FR"/>
          </a:p>
        </p:txBody>
      </p:sp>
    </p:spTree>
    <p:extLst>
      <p:ext uri="{BB962C8B-B14F-4D97-AF65-F5344CB8AC3E}">
        <p14:creationId xmlns:p14="http://schemas.microsoft.com/office/powerpoint/2010/main" val="659610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0093F7-31A0-4ECE-BC3B-E533582A439B}" type="slidenum">
              <a:rPr lang="fr-FR"/>
              <a:pPr>
                <a:defRPr/>
              </a:pPr>
              <a:t>‹N°›</a:t>
            </a:fld>
            <a:endParaRPr lang="fr-FR"/>
          </a:p>
        </p:txBody>
      </p:sp>
    </p:spTree>
    <p:extLst>
      <p:ext uri="{BB962C8B-B14F-4D97-AF65-F5344CB8AC3E}">
        <p14:creationId xmlns:p14="http://schemas.microsoft.com/office/powerpoint/2010/main" val="3646500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4AB4547-B1AA-4B5E-AF5A-6D9AF85025C2}" type="slidenum">
              <a:rPr lang="fr-FR"/>
              <a:pPr>
                <a:defRPr/>
              </a:pPr>
              <a:t>‹N°›</a:t>
            </a:fld>
            <a:endParaRPr lang="fr-FR"/>
          </a:p>
        </p:txBody>
      </p:sp>
    </p:spTree>
    <p:extLst>
      <p:ext uri="{BB962C8B-B14F-4D97-AF65-F5344CB8AC3E}">
        <p14:creationId xmlns:p14="http://schemas.microsoft.com/office/powerpoint/2010/main" val="2667488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141FB4E-E7F5-4A00-9163-72C49913F013}" type="slidenum">
              <a:rPr lang="fr-FR"/>
              <a:pPr>
                <a:defRPr/>
              </a:pPr>
              <a:t>‹N°›</a:t>
            </a:fld>
            <a:endParaRPr lang="fr-FR"/>
          </a:p>
        </p:txBody>
      </p:sp>
    </p:spTree>
    <p:extLst>
      <p:ext uri="{BB962C8B-B14F-4D97-AF65-F5344CB8AC3E}">
        <p14:creationId xmlns:p14="http://schemas.microsoft.com/office/powerpoint/2010/main" val="2626167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94E7261-722C-4F20-AD16-AE851F4DD23D}" type="slidenum">
              <a:rPr lang="fr-FR"/>
              <a:pPr>
                <a:defRPr/>
              </a:pPr>
              <a:t>‹N°›</a:t>
            </a:fld>
            <a:endParaRPr lang="fr-FR"/>
          </a:p>
        </p:txBody>
      </p:sp>
    </p:spTree>
    <p:extLst>
      <p:ext uri="{BB962C8B-B14F-4D97-AF65-F5344CB8AC3E}">
        <p14:creationId xmlns:p14="http://schemas.microsoft.com/office/powerpoint/2010/main" val="1589377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9025D8C-96CD-420B-B473-7AE7AAC5D7C2}" type="slidenum">
              <a:rPr lang="fr-FR"/>
              <a:pPr>
                <a:defRPr/>
              </a:pPr>
              <a:t>‹N°›</a:t>
            </a:fld>
            <a:endParaRPr lang="fr-FR"/>
          </a:p>
        </p:txBody>
      </p:sp>
    </p:spTree>
    <p:extLst>
      <p:ext uri="{BB962C8B-B14F-4D97-AF65-F5344CB8AC3E}">
        <p14:creationId xmlns:p14="http://schemas.microsoft.com/office/powerpoint/2010/main" val="838316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6B96398-94B9-4F87-8768-E85CF0DCB701}" type="slidenum">
              <a:rPr lang="fr-FR"/>
              <a:pPr>
                <a:defRPr/>
              </a:pPr>
              <a:t>‹N°›</a:t>
            </a:fld>
            <a:endParaRPr lang="fr-FR"/>
          </a:p>
        </p:txBody>
      </p:sp>
    </p:spTree>
    <p:extLst>
      <p:ext uri="{BB962C8B-B14F-4D97-AF65-F5344CB8AC3E}">
        <p14:creationId xmlns:p14="http://schemas.microsoft.com/office/powerpoint/2010/main" val="2325945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6AD7AAD-EDAD-498E-A25E-1344B166B6C9}" type="slidenum">
              <a:rPr lang="fr-FR"/>
              <a:pPr>
                <a:defRPr/>
              </a:pPr>
              <a:t>‹N°›</a:t>
            </a:fld>
            <a:endParaRPr lang="fr-FR"/>
          </a:p>
        </p:txBody>
      </p:sp>
    </p:spTree>
    <p:extLst>
      <p:ext uri="{BB962C8B-B14F-4D97-AF65-F5344CB8AC3E}">
        <p14:creationId xmlns:p14="http://schemas.microsoft.com/office/powerpoint/2010/main" val="3773791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1D50D1B-2413-4368-AE60-52BD88E17EB7}" type="slidenum">
              <a:rPr lang="fr-FR"/>
              <a:pPr>
                <a:defRPr/>
              </a:pPr>
              <a:t>‹N°›</a:t>
            </a:fld>
            <a:endParaRPr lang="fr-FR"/>
          </a:p>
        </p:txBody>
      </p:sp>
    </p:spTree>
    <p:extLst>
      <p:ext uri="{BB962C8B-B14F-4D97-AF65-F5344CB8AC3E}">
        <p14:creationId xmlns:p14="http://schemas.microsoft.com/office/powerpoint/2010/main" val="1171267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EA939C-C645-4411-8F6C-48C5815FDDCC}" type="slidenum">
              <a:rPr lang="fr-FR"/>
              <a:pPr>
                <a:defRPr/>
              </a:pPr>
              <a:t>‹N°›</a:t>
            </a:fld>
            <a:endParaRPr lang="fr-FR"/>
          </a:p>
        </p:txBody>
      </p:sp>
    </p:spTree>
    <p:extLst>
      <p:ext uri="{BB962C8B-B14F-4D97-AF65-F5344CB8AC3E}">
        <p14:creationId xmlns:p14="http://schemas.microsoft.com/office/powerpoint/2010/main" val="98967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1684251-B554-4B5F-A58F-C6DCC686181E}" type="datetime1">
              <a:rPr lang="fr-FR"/>
              <a:pPr>
                <a:defRPr/>
              </a:pPr>
              <a:t>03/04/2018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699EEA7-6473-47F3-A656-64E05D01275D}" type="slidenum">
              <a:rPr lang="fr-FR"/>
              <a:pPr>
                <a:defRPr/>
              </a:pPr>
              <a:t>‹N°›</a:t>
            </a:fld>
            <a:endParaRPr lang="fr-FR"/>
          </a:p>
        </p:txBody>
      </p:sp>
    </p:spTree>
    <p:extLst>
      <p:ext uri="{BB962C8B-B14F-4D97-AF65-F5344CB8AC3E}">
        <p14:creationId xmlns:p14="http://schemas.microsoft.com/office/powerpoint/2010/main" val="4017735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C830909-BEE9-4B11-9122-F3E2832DF786}" type="slidenum">
              <a:rPr lang="fr-FR"/>
              <a:pPr>
                <a:defRPr/>
              </a:pPr>
              <a:t>‹N°›</a:t>
            </a:fld>
            <a:endParaRPr lang="fr-FR"/>
          </a:p>
        </p:txBody>
      </p:sp>
    </p:spTree>
    <p:extLst>
      <p:ext uri="{BB962C8B-B14F-4D97-AF65-F5344CB8AC3E}">
        <p14:creationId xmlns:p14="http://schemas.microsoft.com/office/powerpoint/2010/main" val="1757346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08E611E-9D10-4B93-B2F0-3B45DEA36EDC}" type="slidenum">
              <a:rPr lang="fr-FR"/>
              <a:pPr>
                <a:defRPr/>
              </a:pPr>
              <a:t>‹N°›</a:t>
            </a:fld>
            <a:endParaRPr lang="fr-FR"/>
          </a:p>
        </p:txBody>
      </p:sp>
    </p:spTree>
    <p:extLst>
      <p:ext uri="{BB962C8B-B14F-4D97-AF65-F5344CB8AC3E}">
        <p14:creationId xmlns:p14="http://schemas.microsoft.com/office/powerpoint/2010/main" val="2629395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6786FC1-1FEF-40FC-A5D1-3F4ED9BBF458}" type="slidenum">
              <a:rPr lang="fr-FR"/>
              <a:pPr>
                <a:defRPr/>
              </a:pPr>
              <a:t>‹N°›</a:t>
            </a:fld>
            <a:endParaRPr lang="fr-FR"/>
          </a:p>
        </p:txBody>
      </p:sp>
    </p:spTree>
    <p:extLst>
      <p:ext uri="{BB962C8B-B14F-4D97-AF65-F5344CB8AC3E}">
        <p14:creationId xmlns:p14="http://schemas.microsoft.com/office/powerpoint/2010/main" val="14830505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376137F-9830-4784-B429-CBE801C682CE}" type="slidenum">
              <a:rPr lang="fr-FR"/>
              <a:pPr>
                <a:defRPr/>
              </a:pPr>
              <a:t>‹N°›</a:t>
            </a:fld>
            <a:endParaRPr lang="fr-FR"/>
          </a:p>
        </p:txBody>
      </p:sp>
    </p:spTree>
    <p:extLst>
      <p:ext uri="{BB962C8B-B14F-4D97-AF65-F5344CB8AC3E}">
        <p14:creationId xmlns:p14="http://schemas.microsoft.com/office/powerpoint/2010/main" val="100926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6725418-2F72-4BC8-B0C7-05080089E319}" type="slidenum">
              <a:rPr lang="fr-FR"/>
              <a:pPr>
                <a:defRPr/>
              </a:pPr>
              <a:t>‹N°›</a:t>
            </a:fld>
            <a:endParaRPr lang="fr-FR"/>
          </a:p>
        </p:txBody>
      </p:sp>
    </p:spTree>
    <p:extLst>
      <p:ext uri="{BB962C8B-B14F-4D97-AF65-F5344CB8AC3E}">
        <p14:creationId xmlns:p14="http://schemas.microsoft.com/office/powerpoint/2010/main" val="3291568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0D7A2BF-27FC-41EB-8D80-EF44EB41FAB8}" type="slidenum">
              <a:rPr lang="fr-FR"/>
              <a:pPr>
                <a:defRPr/>
              </a:pPr>
              <a:t>‹N°›</a:t>
            </a:fld>
            <a:endParaRPr lang="fr-FR"/>
          </a:p>
        </p:txBody>
      </p:sp>
    </p:spTree>
    <p:extLst>
      <p:ext uri="{BB962C8B-B14F-4D97-AF65-F5344CB8AC3E}">
        <p14:creationId xmlns:p14="http://schemas.microsoft.com/office/powerpoint/2010/main" val="30135349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89DF363-24F9-46F7-90E0-747C8E25E990}" type="slidenum">
              <a:rPr lang="fr-FR"/>
              <a:pPr>
                <a:defRPr/>
              </a:pPr>
              <a:t>‹N°›</a:t>
            </a:fld>
            <a:endParaRPr lang="fr-FR"/>
          </a:p>
        </p:txBody>
      </p:sp>
    </p:spTree>
    <p:extLst>
      <p:ext uri="{BB962C8B-B14F-4D97-AF65-F5344CB8AC3E}">
        <p14:creationId xmlns:p14="http://schemas.microsoft.com/office/powerpoint/2010/main" val="30097171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E25ACA5-1BAF-4600-A624-146A2FAE837E}" type="slidenum">
              <a:rPr lang="fr-FR"/>
              <a:pPr>
                <a:defRPr/>
              </a:pPr>
              <a:t>‹N°›</a:t>
            </a:fld>
            <a:endParaRPr lang="fr-FR"/>
          </a:p>
        </p:txBody>
      </p:sp>
    </p:spTree>
    <p:extLst>
      <p:ext uri="{BB962C8B-B14F-4D97-AF65-F5344CB8AC3E}">
        <p14:creationId xmlns:p14="http://schemas.microsoft.com/office/powerpoint/2010/main" val="3583937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A0D7789-F194-4A23-B42B-710BE2F7CE74}" type="slidenum">
              <a:rPr lang="fr-FR"/>
              <a:pPr>
                <a:defRPr/>
              </a:pPr>
              <a:t>‹N°›</a:t>
            </a:fld>
            <a:endParaRPr lang="fr-FR"/>
          </a:p>
        </p:txBody>
      </p:sp>
    </p:spTree>
    <p:extLst>
      <p:ext uri="{BB962C8B-B14F-4D97-AF65-F5344CB8AC3E}">
        <p14:creationId xmlns:p14="http://schemas.microsoft.com/office/powerpoint/2010/main" val="8386193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EB5628F-D00D-45F4-A7C7-FA29DDB7145B}" type="slidenum">
              <a:rPr lang="fr-FR"/>
              <a:pPr>
                <a:defRPr/>
              </a:pPr>
              <a:t>‹N°›</a:t>
            </a:fld>
            <a:endParaRPr lang="fr-FR"/>
          </a:p>
        </p:txBody>
      </p:sp>
    </p:spTree>
    <p:extLst>
      <p:ext uri="{BB962C8B-B14F-4D97-AF65-F5344CB8AC3E}">
        <p14:creationId xmlns:p14="http://schemas.microsoft.com/office/powerpoint/2010/main" val="242702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8CC62DE-FCFA-41F7-A602-C9D517534A1F}" type="datetime1">
              <a:rPr lang="fr-FR"/>
              <a:pPr>
                <a:defRPr/>
              </a:pPr>
              <a:t>03/04/2018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70DB511A-DE9D-46F0-B869-CBDE04284F6F}" type="slidenum">
              <a:rPr lang="fr-FR"/>
              <a:pPr>
                <a:defRPr/>
              </a:pPr>
              <a:t>‹N°›</a:t>
            </a:fld>
            <a:endParaRPr lang="fr-FR"/>
          </a:p>
        </p:txBody>
      </p:sp>
    </p:spTree>
    <p:extLst>
      <p:ext uri="{BB962C8B-B14F-4D97-AF65-F5344CB8AC3E}">
        <p14:creationId xmlns:p14="http://schemas.microsoft.com/office/powerpoint/2010/main" val="277832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E851508-3884-466B-85CF-DFBB21EE043A}" type="slidenum">
              <a:rPr lang="fr-FR"/>
              <a:pPr>
                <a:defRPr/>
              </a:pPr>
              <a:t>‹N°›</a:t>
            </a:fld>
            <a:endParaRPr lang="fr-FR"/>
          </a:p>
        </p:txBody>
      </p:sp>
    </p:spTree>
    <p:extLst>
      <p:ext uri="{BB962C8B-B14F-4D97-AF65-F5344CB8AC3E}">
        <p14:creationId xmlns:p14="http://schemas.microsoft.com/office/powerpoint/2010/main" val="35071331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6400757-A5D9-47B9-AA50-C56B294756DF}" type="slidenum">
              <a:rPr lang="fr-FR"/>
              <a:pPr>
                <a:defRPr/>
              </a:pPr>
              <a:t>‹N°›</a:t>
            </a:fld>
            <a:endParaRPr lang="fr-FR"/>
          </a:p>
        </p:txBody>
      </p:sp>
    </p:spTree>
    <p:extLst>
      <p:ext uri="{BB962C8B-B14F-4D97-AF65-F5344CB8AC3E}">
        <p14:creationId xmlns:p14="http://schemas.microsoft.com/office/powerpoint/2010/main" val="3420410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675CAC4-80AC-4EFF-869A-80E5AC69EFE1}" type="slidenum">
              <a:rPr lang="fr-FR"/>
              <a:pPr>
                <a:defRPr/>
              </a:pPr>
              <a:t>‹N°›</a:t>
            </a:fld>
            <a:endParaRPr lang="fr-FR"/>
          </a:p>
        </p:txBody>
      </p:sp>
    </p:spTree>
    <p:extLst>
      <p:ext uri="{BB962C8B-B14F-4D97-AF65-F5344CB8AC3E}">
        <p14:creationId xmlns:p14="http://schemas.microsoft.com/office/powerpoint/2010/main" val="13305748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9158C21-517D-4D9A-BFB4-DB8521DFCDD5}" type="slidenum">
              <a:rPr lang="fr-FR"/>
              <a:pPr>
                <a:defRPr/>
              </a:pPr>
              <a:t>‹N°›</a:t>
            </a:fld>
            <a:endParaRPr lang="fr-FR"/>
          </a:p>
        </p:txBody>
      </p:sp>
    </p:spTree>
    <p:extLst>
      <p:ext uri="{BB962C8B-B14F-4D97-AF65-F5344CB8AC3E}">
        <p14:creationId xmlns:p14="http://schemas.microsoft.com/office/powerpoint/2010/main" val="2853791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B966813-CCDB-4DCD-BCBE-BFA5089AB456}" type="slidenum">
              <a:rPr lang="fr-FR"/>
              <a:pPr>
                <a:defRPr/>
              </a:pPr>
              <a:t>‹N°›</a:t>
            </a:fld>
            <a:endParaRPr lang="fr-FR"/>
          </a:p>
        </p:txBody>
      </p:sp>
    </p:spTree>
    <p:extLst>
      <p:ext uri="{BB962C8B-B14F-4D97-AF65-F5344CB8AC3E}">
        <p14:creationId xmlns:p14="http://schemas.microsoft.com/office/powerpoint/2010/main" val="63987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35D4E38-911E-4E8B-ACE4-F3CA3D098BF4}" type="slidenum">
              <a:rPr lang="fr-FR"/>
              <a:pPr>
                <a:defRPr/>
              </a:pPr>
              <a:t>‹N°›</a:t>
            </a:fld>
            <a:endParaRPr lang="fr-FR"/>
          </a:p>
        </p:txBody>
      </p:sp>
    </p:spTree>
    <p:extLst>
      <p:ext uri="{BB962C8B-B14F-4D97-AF65-F5344CB8AC3E}">
        <p14:creationId xmlns:p14="http://schemas.microsoft.com/office/powerpoint/2010/main" val="468620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66BB8AC-C597-4EC8-BC73-22B0AD5EEB02}" type="slidenum">
              <a:rPr lang="fr-FR"/>
              <a:pPr>
                <a:defRPr/>
              </a:pPr>
              <a:t>‹N°›</a:t>
            </a:fld>
            <a:endParaRPr lang="fr-FR"/>
          </a:p>
        </p:txBody>
      </p:sp>
    </p:spTree>
    <p:extLst>
      <p:ext uri="{BB962C8B-B14F-4D97-AF65-F5344CB8AC3E}">
        <p14:creationId xmlns:p14="http://schemas.microsoft.com/office/powerpoint/2010/main" val="2328504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C87D1DC-6A9B-424F-B6C4-639A6E8D853C}" type="slidenum">
              <a:rPr lang="fr-FR"/>
              <a:pPr>
                <a:defRPr/>
              </a:pPr>
              <a:t>‹N°›</a:t>
            </a:fld>
            <a:endParaRPr lang="fr-FR"/>
          </a:p>
        </p:txBody>
      </p:sp>
    </p:spTree>
    <p:extLst>
      <p:ext uri="{BB962C8B-B14F-4D97-AF65-F5344CB8AC3E}">
        <p14:creationId xmlns:p14="http://schemas.microsoft.com/office/powerpoint/2010/main" val="3092610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29E00A5-EE75-483B-BF92-90A04C1224AF}" type="slidenum">
              <a:rPr lang="fr-FR"/>
              <a:pPr>
                <a:defRPr/>
              </a:pPr>
              <a:t>‹N°›</a:t>
            </a:fld>
            <a:endParaRPr lang="fr-FR"/>
          </a:p>
        </p:txBody>
      </p:sp>
    </p:spTree>
    <p:extLst>
      <p:ext uri="{BB962C8B-B14F-4D97-AF65-F5344CB8AC3E}">
        <p14:creationId xmlns:p14="http://schemas.microsoft.com/office/powerpoint/2010/main" val="32551743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BE13C12-3350-44EA-8760-18A25E61E754}" type="slidenum">
              <a:rPr lang="fr-FR"/>
              <a:pPr>
                <a:defRPr/>
              </a:pPr>
              <a:t>‹N°›</a:t>
            </a:fld>
            <a:endParaRPr lang="fr-FR"/>
          </a:p>
        </p:txBody>
      </p:sp>
    </p:spTree>
    <p:extLst>
      <p:ext uri="{BB962C8B-B14F-4D97-AF65-F5344CB8AC3E}">
        <p14:creationId xmlns:p14="http://schemas.microsoft.com/office/powerpoint/2010/main" val="234404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BBE77B6-A1EE-4DDF-BD78-A09D717D666D}" type="datetime1">
              <a:rPr lang="fr-FR"/>
              <a:pPr>
                <a:defRPr/>
              </a:pPr>
              <a:t>03/04/2018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7EF80BB-62F7-4BFD-8A48-5791098A65A4}" type="slidenum">
              <a:rPr lang="fr-FR"/>
              <a:pPr>
                <a:defRPr/>
              </a:pPr>
              <a:t>‹N°›</a:t>
            </a:fld>
            <a:endParaRPr lang="fr-FR"/>
          </a:p>
        </p:txBody>
      </p:sp>
    </p:spTree>
    <p:extLst>
      <p:ext uri="{BB962C8B-B14F-4D97-AF65-F5344CB8AC3E}">
        <p14:creationId xmlns:p14="http://schemas.microsoft.com/office/powerpoint/2010/main" val="31504460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C1D49E5-3AF7-49B8-9274-5FCF31E3ECD0}" type="slidenum">
              <a:rPr lang="fr-FR"/>
              <a:pPr>
                <a:defRPr/>
              </a:pPr>
              <a:t>‹N°›</a:t>
            </a:fld>
            <a:endParaRPr lang="fr-FR"/>
          </a:p>
        </p:txBody>
      </p:sp>
    </p:spTree>
    <p:extLst>
      <p:ext uri="{BB962C8B-B14F-4D97-AF65-F5344CB8AC3E}">
        <p14:creationId xmlns:p14="http://schemas.microsoft.com/office/powerpoint/2010/main" val="15486152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C61FEB9-22D6-4616-8AD7-E8E63D86EB13}" type="slidenum">
              <a:rPr lang="fr-FR"/>
              <a:pPr>
                <a:defRPr/>
              </a:pPr>
              <a:t>‹N°›</a:t>
            </a:fld>
            <a:endParaRPr lang="fr-FR"/>
          </a:p>
        </p:txBody>
      </p:sp>
    </p:spTree>
    <p:extLst>
      <p:ext uri="{BB962C8B-B14F-4D97-AF65-F5344CB8AC3E}">
        <p14:creationId xmlns:p14="http://schemas.microsoft.com/office/powerpoint/2010/main" val="7269293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5D322A6-5F1A-4628-BA17-C98BFD6EE46D}" type="slidenum">
              <a:rPr lang="fr-FR"/>
              <a:pPr>
                <a:defRPr/>
              </a:pPr>
              <a:t>‹N°›</a:t>
            </a:fld>
            <a:endParaRPr lang="fr-FR"/>
          </a:p>
        </p:txBody>
      </p:sp>
    </p:spTree>
    <p:extLst>
      <p:ext uri="{BB962C8B-B14F-4D97-AF65-F5344CB8AC3E}">
        <p14:creationId xmlns:p14="http://schemas.microsoft.com/office/powerpoint/2010/main" val="22470073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8F398B7-D97F-4B39-8136-CAE519D604B0}" type="slidenum">
              <a:rPr lang="fr-FR"/>
              <a:pPr>
                <a:defRPr/>
              </a:pPr>
              <a:t>‹N°›</a:t>
            </a:fld>
            <a:endParaRPr lang="fr-FR"/>
          </a:p>
        </p:txBody>
      </p:sp>
    </p:spTree>
    <p:extLst>
      <p:ext uri="{BB962C8B-B14F-4D97-AF65-F5344CB8AC3E}">
        <p14:creationId xmlns:p14="http://schemas.microsoft.com/office/powerpoint/2010/main" val="19569103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4F16C8-3A83-41B3-9E4F-9379757BF5F0}" type="slidenum">
              <a:rPr lang="fr-FR"/>
              <a:pPr>
                <a:defRPr/>
              </a:pPr>
              <a:t>‹N°›</a:t>
            </a:fld>
            <a:endParaRPr lang="fr-FR"/>
          </a:p>
        </p:txBody>
      </p:sp>
    </p:spTree>
    <p:extLst>
      <p:ext uri="{BB962C8B-B14F-4D97-AF65-F5344CB8AC3E}">
        <p14:creationId xmlns:p14="http://schemas.microsoft.com/office/powerpoint/2010/main" val="3656214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33979CA-B545-4B49-BDC2-E6A7E6851231}" type="slidenum">
              <a:rPr lang="fr-FR"/>
              <a:pPr>
                <a:defRPr/>
              </a:pPr>
              <a:t>‹N°›</a:t>
            </a:fld>
            <a:endParaRPr lang="fr-FR"/>
          </a:p>
        </p:txBody>
      </p:sp>
    </p:spTree>
    <p:extLst>
      <p:ext uri="{BB962C8B-B14F-4D97-AF65-F5344CB8AC3E}">
        <p14:creationId xmlns:p14="http://schemas.microsoft.com/office/powerpoint/2010/main" val="40883247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34CF680-CA2D-4D24-99EF-714CCE666587}" type="slidenum">
              <a:rPr lang="fr-FR"/>
              <a:pPr>
                <a:defRPr/>
              </a:pPr>
              <a:t>‹N°›</a:t>
            </a:fld>
            <a:endParaRPr lang="fr-FR"/>
          </a:p>
        </p:txBody>
      </p:sp>
    </p:spTree>
    <p:extLst>
      <p:ext uri="{BB962C8B-B14F-4D97-AF65-F5344CB8AC3E}">
        <p14:creationId xmlns:p14="http://schemas.microsoft.com/office/powerpoint/2010/main" val="1559495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4BAD7C2-FC8F-41BA-A649-05AFA8A4E998}" type="slidenum">
              <a:rPr lang="fr-FR"/>
              <a:pPr>
                <a:defRPr/>
              </a:pPr>
              <a:t>‹N°›</a:t>
            </a:fld>
            <a:endParaRPr lang="fr-FR"/>
          </a:p>
        </p:txBody>
      </p:sp>
    </p:spTree>
    <p:extLst>
      <p:ext uri="{BB962C8B-B14F-4D97-AF65-F5344CB8AC3E}">
        <p14:creationId xmlns:p14="http://schemas.microsoft.com/office/powerpoint/2010/main" val="2080940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1C9B1BA-1E81-447A-A1EB-291E1DC0F509}" type="slidenum">
              <a:rPr lang="fr-FR"/>
              <a:pPr>
                <a:defRPr/>
              </a:pPr>
              <a:t>‹N°›</a:t>
            </a:fld>
            <a:endParaRPr lang="fr-FR"/>
          </a:p>
        </p:txBody>
      </p:sp>
    </p:spTree>
    <p:extLst>
      <p:ext uri="{BB962C8B-B14F-4D97-AF65-F5344CB8AC3E}">
        <p14:creationId xmlns:p14="http://schemas.microsoft.com/office/powerpoint/2010/main" val="29144048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B0D48FC-B662-4EEE-A60C-36B77BFB215D}" type="slidenum">
              <a:rPr lang="fr-FR"/>
              <a:pPr>
                <a:defRPr/>
              </a:pPr>
              <a:t>‹N°›</a:t>
            </a:fld>
            <a:endParaRPr lang="fr-FR"/>
          </a:p>
        </p:txBody>
      </p:sp>
    </p:spTree>
    <p:extLst>
      <p:ext uri="{BB962C8B-B14F-4D97-AF65-F5344CB8AC3E}">
        <p14:creationId xmlns:p14="http://schemas.microsoft.com/office/powerpoint/2010/main" val="87019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B67A756-8CAA-4BE0-A670-F97E73DE1DD1}" type="datetime1">
              <a:rPr lang="fr-FR"/>
              <a:pPr>
                <a:defRPr/>
              </a:pPr>
              <a:t>03/04/2018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AC086F1-C728-4142-AE8A-8F0C4F440893}" type="slidenum">
              <a:rPr lang="fr-FR"/>
              <a:pPr>
                <a:defRPr/>
              </a:pPr>
              <a:t>‹N°›</a:t>
            </a:fld>
            <a:endParaRPr lang="fr-FR"/>
          </a:p>
        </p:txBody>
      </p:sp>
    </p:spTree>
    <p:extLst>
      <p:ext uri="{BB962C8B-B14F-4D97-AF65-F5344CB8AC3E}">
        <p14:creationId xmlns:p14="http://schemas.microsoft.com/office/powerpoint/2010/main" val="27080956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DDCBC2D-AB82-4BB9-9FE4-DE41D66A2B3F}" type="slidenum">
              <a:rPr lang="fr-FR"/>
              <a:pPr>
                <a:defRPr/>
              </a:pPr>
              <a:t>‹N°›</a:t>
            </a:fld>
            <a:endParaRPr lang="fr-FR"/>
          </a:p>
        </p:txBody>
      </p:sp>
    </p:spTree>
    <p:extLst>
      <p:ext uri="{BB962C8B-B14F-4D97-AF65-F5344CB8AC3E}">
        <p14:creationId xmlns:p14="http://schemas.microsoft.com/office/powerpoint/2010/main" val="25989510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BC389A0-CEA8-4516-9D08-159613E7CFAB}" type="slidenum">
              <a:rPr lang="fr-FR"/>
              <a:pPr>
                <a:defRPr/>
              </a:pPr>
              <a:t>‹N°›</a:t>
            </a:fld>
            <a:endParaRPr lang="fr-FR"/>
          </a:p>
        </p:txBody>
      </p:sp>
    </p:spTree>
    <p:extLst>
      <p:ext uri="{BB962C8B-B14F-4D97-AF65-F5344CB8AC3E}">
        <p14:creationId xmlns:p14="http://schemas.microsoft.com/office/powerpoint/2010/main" val="298409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F959D4B-9ECC-450A-B94C-0A147AFC4851}" type="slidenum">
              <a:rPr lang="fr-FR"/>
              <a:pPr>
                <a:defRPr/>
              </a:pPr>
              <a:t>‹N°›</a:t>
            </a:fld>
            <a:endParaRPr lang="fr-FR"/>
          </a:p>
        </p:txBody>
      </p:sp>
    </p:spTree>
    <p:extLst>
      <p:ext uri="{BB962C8B-B14F-4D97-AF65-F5344CB8AC3E}">
        <p14:creationId xmlns:p14="http://schemas.microsoft.com/office/powerpoint/2010/main" val="3764080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AB9223B-7D02-4A29-9AEC-37B21AA700AE}" type="slidenum">
              <a:rPr lang="fr-FR"/>
              <a:pPr>
                <a:defRPr/>
              </a:pPr>
              <a:t>‹N°›</a:t>
            </a:fld>
            <a:endParaRPr lang="fr-FR"/>
          </a:p>
        </p:txBody>
      </p:sp>
    </p:spTree>
    <p:extLst>
      <p:ext uri="{BB962C8B-B14F-4D97-AF65-F5344CB8AC3E}">
        <p14:creationId xmlns:p14="http://schemas.microsoft.com/office/powerpoint/2010/main" val="31417430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27E0B94-4008-44D9-A2E3-34EB7582BA10}" type="slidenum">
              <a:rPr lang="fr-FR"/>
              <a:pPr>
                <a:defRPr/>
              </a:pPr>
              <a:t>‹N°›</a:t>
            </a:fld>
            <a:endParaRPr lang="fr-FR"/>
          </a:p>
        </p:txBody>
      </p:sp>
    </p:spTree>
    <p:extLst>
      <p:ext uri="{BB962C8B-B14F-4D97-AF65-F5344CB8AC3E}">
        <p14:creationId xmlns:p14="http://schemas.microsoft.com/office/powerpoint/2010/main" val="9814153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21D680A-0B73-4B8C-8496-632E2537A436}" type="slidenum">
              <a:rPr lang="fr-FR"/>
              <a:pPr>
                <a:defRPr/>
              </a:pPr>
              <a:t>‹N°›</a:t>
            </a:fld>
            <a:endParaRPr lang="fr-FR"/>
          </a:p>
        </p:txBody>
      </p:sp>
    </p:spTree>
    <p:extLst>
      <p:ext uri="{BB962C8B-B14F-4D97-AF65-F5344CB8AC3E}">
        <p14:creationId xmlns:p14="http://schemas.microsoft.com/office/powerpoint/2010/main" val="37303486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846DE6B-54CE-42A8-A336-4AAB4443417C}" type="slidenum">
              <a:rPr lang="fr-FR"/>
              <a:pPr>
                <a:defRPr/>
              </a:pPr>
              <a:t>‹N°›</a:t>
            </a:fld>
            <a:endParaRPr lang="fr-FR"/>
          </a:p>
        </p:txBody>
      </p:sp>
    </p:spTree>
    <p:extLst>
      <p:ext uri="{BB962C8B-B14F-4D97-AF65-F5344CB8AC3E}">
        <p14:creationId xmlns:p14="http://schemas.microsoft.com/office/powerpoint/2010/main" val="10423380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EDAD4C4-3A6F-4C8E-A258-B0FDC7BB0A08}" type="slidenum">
              <a:rPr lang="fr-FR"/>
              <a:pPr>
                <a:defRPr/>
              </a:pPr>
              <a:t>‹N°›</a:t>
            </a:fld>
            <a:endParaRPr lang="fr-FR"/>
          </a:p>
        </p:txBody>
      </p:sp>
    </p:spTree>
    <p:extLst>
      <p:ext uri="{BB962C8B-B14F-4D97-AF65-F5344CB8AC3E}">
        <p14:creationId xmlns:p14="http://schemas.microsoft.com/office/powerpoint/2010/main" val="31513465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62A9C7B-6448-407D-B073-30F615260F9D}" type="slidenum">
              <a:rPr lang="fr-FR"/>
              <a:pPr>
                <a:defRPr/>
              </a:pPr>
              <a:t>‹N°›</a:t>
            </a:fld>
            <a:endParaRPr lang="fr-FR"/>
          </a:p>
        </p:txBody>
      </p:sp>
    </p:spTree>
    <p:extLst>
      <p:ext uri="{BB962C8B-B14F-4D97-AF65-F5344CB8AC3E}">
        <p14:creationId xmlns:p14="http://schemas.microsoft.com/office/powerpoint/2010/main" val="9325428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53"/>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9897EDF-A400-4886-A5A1-E5BCF8D12307}" type="slidenum">
              <a:rPr lang="fr-FR"/>
              <a:pPr>
                <a:defRPr/>
              </a:pPr>
              <a:t>‹N°›</a:t>
            </a:fld>
            <a:endParaRPr lang="fr-FR"/>
          </a:p>
        </p:txBody>
      </p:sp>
    </p:spTree>
    <p:extLst>
      <p:ext uri="{BB962C8B-B14F-4D97-AF65-F5344CB8AC3E}">
        <p14:creationId xmlns:p14="http://schemas.microsoft.com/office/powerpoint/2010/main" val="23019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FE7464-AE5A-4290-8E8B-2B3A278502E7}" type="datetime1">
              <a:rPr lang="fr-FR"/>
              <a:pPr>
                <a:defRPr/>
              </a:pPr>
              <a:t>03/04/2018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8377E3B-B0AF-4992-9BDC-15E8FCCB102D}" type="slidenum">
              <a:rPr lang="fr-FR"/>
              <a:pPr>
                <a:defRPr/>
              </a:pPr>
              <a:t>‹N°›</a:t>
            </a:fld>
            <a:endParaRPr lang="fr-FR"/>
          </a:p>
        </p:txBody>
      </p:sp>
    </p:spTree>
    <p:extLst>
      <p:ext uri="{BB962C8B-B14F-4D97-AF65-F5344CB8AC3E}">
        <p14:creationId xmlns:p14="http://schemas.microsoft.com/office/powerpoint/2010/main" val="5440470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F5F8511-5C43-4459-B6C7-711C7C710C6D}" type="slidenum">
              <a:rPr lang="fr-FR"/>
              <a:pPr>
                <a:defRPr/>
              </a:pPr>
              <a:t>‹N°›</a:t>
            </a:fld>
            <a:endParaRPr lang="fr-FR"/>
          </a:p>
        </p:txBody>
      </p:sp>
    </p:spTree>
    <p:extLst>
      <p:ext uri="{BB962C8B-B14F-4D97-AF65-F5344CB8AC3E}">
        <p14:creationId xmlns:p14="http://schemas.microsoft.com/office/powerpoint/2010/main" val="24740323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02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974E10F-7DFA-4F3B-A18E-A5B387A4D4A7}" type="slidenum">
              <a:rPr lang="fr-FR"/>
              <a:pPr>
                <a:defRPr/>
              </a:pPr>
              <a:t>‹N°›</a:t>
            </a:fld>
            <a:endParaRPr lang="fr-FR"/>
          </a:p>
        </p:txBody>
      </p:sp>
    </p:spTree>
    <p:extLst>
      <p:ext uri="{BB962C8B-B14F-4D97-AF65-F5344CB8AC3E}">
        <p14:creationId xmlns:p14="http://schemas.microsoft.com/office/powerpoint/2010/main" val="1120769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C0D96BD-9DB2-4F55-8BCD-AEE10277A6A0}" type="slidenum">
              <a:rPr lang="fr-FR"/>
              <a:pPr>
                <a:defRPr/>
              </a:pPr>
              <a:t>‹N°›</a:t>
            </a:fld>
            <a:endParaRPr lang="fr-FR"/>
          </a:p>
        </p:txBody>
      </p:sp>
    </p:spTree>
    <p:extLst>
      <p:ext uri="{BB962C8B-B14F-4D97-AF65-F5344CB8AC3E}">
        <p14:creationId xmlns:p14="http://schemas.microsoft.com/office/powerpoint/2010/main" val="25530697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87AE12F-E5BF-4E24-83CB-3EEB4E053101}" type="slidenum">
              <a:rPr lang="fr-FR"/>
              <a:pPr>
                <a:defRPr/>
              </a:pPr>
              <a:t>‹N°›</a:t>
            </a:fld>
            <a:endParaRPr lang="fr-FR"/>
          </a:p>
        </p:txBody>
      </p:sp>
    </p:spTree>
    <p:extLst>
      <p:ext uri="{BB962C8B-B14F-4D97-AF65-F5344CB8AC3E}">
        <p14:creationId xmlns:p14="http://schemas.microsoft.com/office/powerpoint/2010/main" val="19227145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F2003E2-77A0-4ADB-AED7-B36624F52A91}" type="slidenum">
              <a:rPr lang="fr-FR"/>
              <a:pPr>
                <a:defRPr/>
              </a:pPr>
              <a:t>‹N°›</a:t>
            </a:fld>
            <a:endParaRPr lang="fr-FR"/>
          </a:p>
        </p:txBody>
      </p:sp>
    </p:spTree>
    <p:extLst>
      <p:ext uri="{BB962C8B-B14F-4D97-AF65-F5344CB8AC3E}">
        <p14:creationId xmlns:p14="http://schemas.microsoft.com/office/powerpoint/2010/main" val="37382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AE47B36-F143-461F-9204-833A7901F0FB}" type="slidenum">
              <a:rPr lang="fr-FR"/>
              <a:pPr>
                <a:defRPr/>
              </a:pPr>
              <a:t>‹N°›</a:t>
            </a:fld>
            <a:endParaRPr lang="fr-FR"/>
          </a:p>
        </p:txBody>
      </p:sp>
    </p:spTree>
    <p:extLst>
      <p:ext uri="{BB962C8B-B14F-4D97-AF65-F5344CB8AC3E}">
        <p14:creationId xmlns:p14="http://schemas.microsoft.com/office/powerpoint/2010/main" val="106071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A91AB19-B67D-4792-9273-DA541056A2ED}" type="slidenum">
              <a:rPr lang="fr-FR"/>
              <a:pPr>
                <a:defRPr/>
              </a:pPr>
              <a:t>‹N°›</a:t>
            </a:fld>
            <a:endParaRPr lang="fr-FR"/>
          </a:p>
        </p:txBody>
      </p:sp>
    </p:spTree>
    <p:extLst>
      <p:ext uri="{BB962C8B-B14F-4D97-AF65-F5344CB8AC3E}">
        <p14:creationId xmlns:p14="http://schemas.microsoft.com/office/powerpoint/2010/main" val="39895026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8B40368-D8B8-4635-90FF-07DD03C3E7E1}" type="slidenum">
              <a:rPr lang="fr-FR"/>
              <a:pPr>
                <a:defRPr/>
              </a:pPr>
              <a:t>‹N°›</a:t>
            </a:fld>
            <a:endParaRPr lang="fr-FR"/>
          </a:p>
        </p:txBody>
      </p:sp>
    </p:spTree>
    <p:extLst>
      <p:ext uri="{BB962C8B-B14F-4D97-AF65-F5344CB8AC3E}">
        <p14:creationId xmlns:p14="http://schemas.microsoft.com/office/powerpoint/2010/main" val="13213497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C74BE01-52B9-46FA-8C05-5B91C5293E05}" type="slidenum">
              <a:rPr lang="fr-FR"/>
              <a:pPr>
                <a:defRPr/>
              </a:pPr>
              <a:t>‹N°›</a:t>
            </a:fld>
            <a:endParaRPr lang="fr-FR"/>
          </a:p>
        </p:txBody>
      </p:sp>
    </p:spTree>
    <p:extLst>
      <p:ext uri="{BB962C8B-B14F-4D97-AF65-F5344CB8AC3E}">
        <p14:creationId xmlns:p14="http://schemas.microsoft.com/office/powerpoint/2010/main" val="34317196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76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76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1138334-9F27-42AA-B713-9AACC8196DE9}" type="slidenum">
              <a:rPr lang="fr-FR"/>
              <a:pPr>
                <a:defRPr/>
              </a:pPr>
              <a:t>‹N°›</a:t>
            </a:fld>
            <a:endParaRPr lang="fr-FR"/>
          </a:p>
        </p:txBody>
      </p:sp>
    </p:spTree>
    <p:extLst>
      <p:ext uri="{BB962C8B-B14F-4D97-AF65-F5344CB8AC3E}">
        <p14:creationId xmlns:p14="http://schemas.microsoft.com/office/powerpoint/2010/main" val="87814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EDE268B-F0FA-4D08-9A4C-21229E9610B8}" type="datetime1">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3E41E4D-2E7C-490E-9328-F8C9C502CCEA}" type="slidenum">
              <a:rPr lang="fr-FR"/>
              <a:pPr>
                <a:defRPr/>
              </a:pPr>
              <a:t>‹N°›</a:t>
            </a:fld>
            <a:endParaRPr lang="fr-FR"/>
          </a:p>
        </p:txBody>
      </p:sp>
      <p:grpSp>
        <p:nvGrpSpPr>
          <p:cNvPr id="1031" name="Group 137"/>
          <p:cNvGrpSpPr>
            <a:grpSpLocks/>
          </p:cNvGrpSpPr>
          <p:nvPr userDrawn="1"/>
        </p:nvGrpSpPr>
        <p:grpSpPr bwMode="auto">
          <a:xfrm flipV="1">
            <a:off x="-252411" y="6813550"/>
            <a:ext cx="9586913" cy="71438"/>
            <a:chOff x="-170626" y="0"/>
            <a:chExt cx="13534858" cy="166915"/>
          </a:xfrm>
        </p:grpSpPr>
        <p:sp>
          <p:nvSpPr>
            <p:cNvPr id="8" name="Parallelogram 138"/>
            <p:cNvSpPr/>
            <p:nvPr/>
          </p:nvSpPr>
          <p:spPr>
            <a:xfrm>
              <a:off x="-170626" y="0"/>
              <a:ext cx="4711091" cy="166915"/>
            </a:xfrm>
            <a:prstGeom prst="parallelogram">
              <a:avLst>
                <a:gd name="adj" fmla="val 114362"/>
              </a:avLst>
            </a:prstGeom>
            <a:solidFill>
              <a:srgbClr val="2830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arallelogram 139"/>
            <p:cNvSpPr/>
            <p:nvPr/>
          </p:nvSpPr>
          <p:spPr>
            <a:xfrm>
              <a:off x="4340994" y="0"/>
              <a:ext cx="4625922" cy="166915"/>
            </a:xfrm>
            <a:prstGeom prst="parallelogram">
              <a:avLst>
                <a:gd name="adj" fmla="val 114362"/>
              </a:avLst>
            </a:prstGeom>
            <a:solidFill>
              <a:srgbClr val="0183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arallelogram 140"/>
            <p:cNvSpPr/>
            <p:nvPr/>
          </p:nvSpPr>
          <p:spPr>
            <a:xfrm>
              <a:off x="8778652" y="0"/>
              <a:ext cx="4585580" cy="166915"/>
            </a:xfrm>
            <a:prstGeom prst="parallelogram">
              <a:avLst>
                <a:gd name="adj" fmla="val 11436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Parallelogram 140"/>
          <p:cNvSpPr/>
          <p:nvPr userDrawn="1"/>
        </p:nvSpPr>
        <p:spPr>
          <a:xfrm>
            <a:off x="-119061" y="0"/>
            <a:ext cx="9263063" cy="46038"/>
          </a:xfrm>
          <a:prstGeom prst="parallelogram">
            <a:avLst>
              <a:gd name="adj" fmla="val 11436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43"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713C53F0-1C5F-49B1-B36E-5FED1780A0D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1267"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80DA547-C703-4C43-8D38-FD8D5ABEC56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2291"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52CDD9A6-890E-4026-AB78-CB751357E28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3315"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63F3C89-7AC4-4D87-955A-127C15B57CA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4339"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40CF04DB-AC40-4801-AC64-A92D4E5598B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5363"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782E5706-DA84-4B67-9A46-E35EE9992DA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6387"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C6AD7703-DEE2-439F-A091-8D23CB9AAC3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7411"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8552A642-FFA1-44D9-9730-ADDA630ACCE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8435"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36986443-72AB-4F28-9090-CBFE07E85D6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9459"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00AA0673-B372-44DE-9EF7-FB17D2DF914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2051" name="Espace réservé du texte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628650" y="6356478"/>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07E0FD6-D4D1-594F-9985-6903C74F228D}" type="datetimeFigureOut">
              <a:rPr lang="fr-FR"/>
              <a:pPr>
                <a:defRPr/>
              </a:pPr>
              <a:t>03/04/2018</a:t>
            </a:fld>
            <a:endParaRPr lang="fr-FR"/>
          </a:p>
        </p:txBody>
      </p:sp>
      <p:sp>
        <p:nvSpPr>
          <p:cNvPr id="5" name="Espace réservé du pied de page 4"/>
          <p:cNvSpPr>
            <a:spLocks noGrp="1"/>
          </p:cNvSpPr>
          <p:nvPr>
            <p:ph type="ftr" sz="quarter" idx="3"/>
          </p:nvPr>
        </p:nvSpPr>
        <p:spPr>
          <a:xfrm>
            <a:off x="3028950" y="6356478"/>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457950" y="6356478"/>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2A86CF-DF21-4AC9-8B62-E66C7BD1291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1203A7EF-3DE7-437E-93B2-6F48B89D7F11}" type="datetimeFigureOut">
              <a:rPr lang="fr-FR" smtClean="0">
                <a:solidFill>
                  <a:srgbClr val="464653"/>
                </a:solidFill>
                <a:latin typeface="Gill Sans MT"/>
                <a:cs typeface="+mn-cs"/>
              </a:rPr>
              <a:pPr fontAlgn="auto">
                <a:spcBef>
                  <a:spcPts val="0"/>
                </a:spcBef>
                <a:spcAft>
                  <a:spcPts val="0"/>
                </a:spcAft>
              </a:pPr>
              <a:t>03/04/2018</a:t>
            </a:fld>
            <a:endParaRPr lang="fr-FR">
              <a:solidFill>
                <a:srgbClr val="464653"/>
              </a:solidFill>
              <a:latin typeface="Gill Sans MT"/>
              <a:cs typeface="+mn-cs"/>
            </a:endParaRP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fr-FR">
              <a:solidFill>
                <a:srgbClr val="464653"/>
              </a:solidFill>
              <a:latin typeface="Gill Sans MT"/>
              <a:cs typeface="+mn-cs"/>
            </a:endParaRP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95D8956F-9FB7-4C7C-A21F-FDAD995E3DB9}" type="slidenum">
              <a:rPr lang="fr-FR" smtClean="0">
                <a:solidFill>
                  <a:srgbClr val="464653"/>
                </a:solidFill>
                <a:latin typeface="Gill Sans MT"/>
                <a:cs typeface="+mn-cs"/>
              </a:rPr>
              <a:pPr fontAlgn="auto">
                <a:spcBef>
                  <a:spcPts val="0"/>
                </a:spcBef>
                <a:spcAft>
                  <a:spcPts val="0"/>
                </a:spcAft>
              </a:pPr>
              <a:t>‹N°›</a:t>
            </a:fld>
            <a:endParaRPr lang="fr-FR">
              <a:solidFill>
                <a:srgbClr val="464653"/>
              </a:solidFill>
              <a:latin typeface="Gill Sans MT"/>
              <a:cs typeface="+mn-cs"/>
            </a:endParaRP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10" name="Triangle isocèle 9"/>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59296062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1203A7EF-3DE7-437E-93B2-6F48B89D7F11}" type="datetimeFigureOut">
              <a:rPr lang="fr-FR" smtClean="0">
                <a:solidFill>
                  <a:srgbClr val="464653"/>
                </a:solidFill>
                <a:latin typeface="Gill Sans MT"/>
                <a:cs typeface="+mn-cs"/>
              </a:rPr>
              <a:pPr fontAlgn="auto">
                <a:spcBef>
                  <a:spcPts val="0"/>
                </a:spcBef>
                <a:spcAft>
                  <a:spcPts val="0"/>
                </a:spcAft>
              </a:pPr>
              <a:t>03/04/2018</a:t>
            </a:fld>
            <a:endParaRPr lang="fr-FR">
              <a:solidFill>
                <a:srgbClr val="464653"/>
              </a:solidFill>
              <a:latin typeface="Gill Sans MT"/>
              <a:cs typeface="+mn-cs"/>
            </a:endParaRP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fr-FR">
              <a:solidFill>
                <a:srgbClr val="464653"/>
              </a:solidFill>
              <a:latin typeface="Gill Sans MT"/>
              <a:cs typeface="+mn-cs"/>
            </a:endParaRP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95D8956F-9FB7-4C7C-A21F-FDAD995E3DB9}" type="slidenum">
              <a:rPr lang="fr-FR" smtClean="0">
                <a:solidFill>
                  <a:srgbClr val="464653"/>
                </a:solidFill>
                <a:latin typeface="Gill Sans MT"/>
                <a:cs typeface="+mn-cs"/>
              </a:rPr>
              <a:pPr fontAlgn="auto">
                <a:spcBef>
                  <a:spcPts val="0"/>
                </a:spcBef>
                <a:spcAft>
                  <a:spcPts val="0"/>
                </a:spcAft>
              </a:pPr>
              <a:t>‹N°›</a:t>
            </a:fld>
            <a:endParaRPr lang="fr-FR">
              <a:solidFill>
                <a:srgbClr val="464653"/>
              </a:solidFill>
              <a:latin typeface="Gill Sans MT"/>
              <a:cs typeface="+mn-cs"/>
            </a:endParaRP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cs typeface="+mn-cs"/>
            </a:endParaRPr>
          </a:p>
        </p:txBody>
      </p:sp>
      <p:sp>
        <p:nvSpPr>
          <p:cNvPr id="10" name="Triangle isocèle 9"/>
          <p:cNvSpPr>
            <a:spLocks noChangeAspect="1"/>
          </p:cNvSpPr>
          <p:nvPr/>
        </p:nvSpPr>
        <p:spPr>
          <a:xfrm rot="5400000">
            <a:off x="419164" y="646753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057241476"/>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EDE268B-F0FA-4D08-9A4C-21229E9610B8}" type="datetime1">
              <a:rPr lang="fr-FR">
                <a:solidFill>
                  <a:prstClr val="black">
                    <a:tint val="75000"/>
                  </a:prstClr>
                </a:solidFill>
              </a:rPr>
              <a:pPr>
                <a:defRPr/>
              </a:pPr>
              <a:t>03/04/2018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3E41E4D-2E7C-490E-9328-F8C9C502CCEA}" type="slidenum">
              <a:rPr lang="fr-FR">
                <a:solidFill>
                  <a:prstClr val="black">
                    <a:tint val="75000"/>
                  </a:prstClr>
                </a:solidFill>
              </a:rPr>
              <a:pPr>
                <a:defRPr/>
              </a:pPr>
              <a:t>‹N°›</a:t>
            </a:fld>
            <a:endParaRPr lang="fr-FR">
              <a:solidFill>
                <a:prstClr val="black">
                  <a:tint val="75000"/>
                </a:prstClr>
              </a:solidFill>
            </a:endParaRPr>
          </a:p>
        </p:txBody>
      </p:sp>
      <p:grpSp>
        <p:nvGrpSpPr>
          <p:cNvPr id="1031" name="Group 137"/>
          <p:cNvGrpSpPr>
            <a:grpSpLocks/>
          </p:cNvGrpSpPr>
          <p:nvPr userDrawn="1"/>
        </p:nvGrpSpPr>
        <p:grpSpPr bwMode="auto">
          <a:xfrm flipV="1">
            <a:off x="-252411" y="6813550"/>
            <a:ext cx="9586913" cy="71438"/>
            <a:chOff x="-170626" y="0"/>
            <a:chExt cx="13534858" cy="166915"/>
          </a:xfrm>
        </p:grpSpPr>
        <p:sp>
          <p:nvSpPr>
            <p:cNvPr id="8" name="Parallelogram 138"/>
            <p:cNvSpPr/>
            <p:nvPr/>
          </p:nvSpPr>
          <p:spPr>
            <a:xfrm>
              <a:off x="-170626" y="0"/>
              <a:ext cx="4711091" cy="166915"/>
            </a:xfrm>
            <a:prstGeom prst="parallelogram">
              <a:avLst>
                <a:gd name="adj" fmla="val 114362"/>
              </a:avLst>
            </a:prstGeom>
            <a:solidFill>
              <a:srgbClr val="2830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Parallelogram 139"/>
            <p:cNvSpPr/>
            <p:nvPr/>
          </p:nvSpPr>
          <p:spPr>
            <a:xfrm>
              <a:off x="4340994" y="0"/>
              <a:ext cx="4625922" cy="166915"/>
            </a:xfrm>
            <a:prstGeom prst="parallelogram">
              <a:avLst>
                <a:gd name="adj" fmla="val 114362"/>
              </a:avLst>
            </a:prstGeom>
            <a:solidFill>
              <a:srgbClr val="0183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Parallelogram 140"/>
            <p:cNvSpPr/>
            <p:nvPr/>
          </p:nvSpPr>
          <p:spPr>
            <a:xfrm>
              <a:off x="8778652" y="0"/>
              <a:ext cx="4585580" cy="166915"/>
            </a:xfrm>
            <a:prstGeom prst="parallelogram">
              <a:avLst>
                <a:gd name="adj" fmla="val 11436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1" name="Parallelogram 140"/>
          <p:cNvSpPr/>
          <p:nvPr userDrawn="1"/>
        </p:nvSpPr>
        <p:spPr>
          <a:xfrm>
            <a:off x="-119061" y="0"/>
            <a:ext cx="9263063" cy="46038"/>
          </a:xfrm>
          <a:prstGeom prst="parallelogram">
            <a:avLst>
              <a:gd name="adj" fmla="val 11436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08094799"/>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75"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416"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3727147045"/>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7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41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4136971680"/>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66"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407"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79354959"/>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68151" y="2286000"/>
            <a:ext cx="7290055"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8152"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cs typeface="+mn-cs"/>
              </a:rPr>
              <a:pPr fontAlgn="auto">
                <a:spcBef>
                  <a:spcPts val="0"/>
                </a:spcBef>
                <a:spcAft>
                  <a:spcPts val="0"/>
                </a:spcAft>
              </a:pPr>
              <a:t>03/04/2018</a:t>
            </a:fld>
            <a:endParaRPr lang="fr-FR" dirty="0">
              <a:solidFill>
                <a:prstClr val="black">
                  <a:lumMod val="95000"/>
                  <a:lumOff val="5000"/>
                </a:prstClr>
              </a:solidFill>
              <a:cs typeface="+mn-cs"/>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fontAlgn="auto">
              <a:spcBef>
                <a:spcPts val="0"/>
              </a:spcBef>
              <a:spcAft>
                <a:spcPts val="0"/>
              </a:spcAft>
            </a:pPr>
            <a:endParaRPr lang="fr-FR" dirty="0">
              <a:solidFill>
                <a:prstClr val="black">
                  <a:lumMod val="95000"/>
                  <a:lumOff val="5000"/>
                </a:prstClr>
              </a:solidFill>
              <a:cs typeface="+mn-cs"/>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fontAlgn="auto">
              <a:spcBef>
                <a:spcPts val="0"/>
              </a:spcBef>
              <a:spcAft>
                <a:spcPts val="0"/>
              </a:spcAft>
            </a:pPr>
            <a:fld id="{A67224A3-26C3-0E42-8B11-965A726814C2}" type="slidenum">
              <a:rPr lang="fr-FR" smtClean="0">
                <a:solidFill>
                  <a:prstClr val="black">
                    <a:lumMod val="95000"/>
                    <a:lumOff val="5000"/>
                  </a:prstClr>
                </a:solidFill>
                <a:cs typeface="+mn-cs"/>
              </a:rPr>
              <a:pPr fontAlgn="auto">
                <a:spcBef>
                  <a:spcPts val="0"/>
                </a:spcBef>
                <a:spcAft>
                  <a:spcPts val="0"/>
                </a:spcAft>
              </a:pPr>
              <a:t>‹N°›</a:t>
            </a:fld>
            <a:endParaRPr lang="fr-FR" dirty="0">
              <a:solidFill>
                <a:prstClr val="black">
                  <a:lumMod val="95000"/>
                  <a:lumOff val="5000"/>
                </a:prstClr>
              </a:solidFill>
              <a:cs typeface="+mn-cs"/>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240839"/>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62"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403"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3834744589"/>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56"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397"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1826664261"/>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49"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390"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4192135549"/>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3075"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AC90321F-4D1E-43C1-BDD7-22AED802530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41"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382"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2238107396"/>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32"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373"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1968348044"/>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22"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363"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1846919337"/>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cs typeface="+mn-cs"/>
              </a:rPr>
              <a:pPr fontAlgn="auto">
                <a:spcBef>
                  <a:spcPts val="0"/>
                </a:spcBef>
                <a:spcAft>
                  <a:spcPts val="0"/>
                </a:spcAft>
              </a:pPr>
              <a:t>‹N°›</a:t>
            </a:fld>
            <a:endParaRPr lang="fr-FR" dirty="0">
              <a:solidFill>
                <a:prstClr val="black">
                  <a:lumMod val="95000"/>
                  <a:lumOff val="5000"/>
                </a:prstClr>
              </a:solidFill>
              <a:latin typeface="Calibri"/>
              <a:cs typeface="+mn-cs"/>
            </a:endParaRPr>
          </a:p>
        </p:txBody>
      </p:sp>
      <p:sp>
        <p:nvSpPr>
          <p:cNvPr id="5" name="Footer Placeholder 4"/>
          <p:cNvSpPr>
            <a:spLocks noGrp="1"/>
          </p:cNvSpPr>
          <p:nvPr>
            <p:ph type="ftr" sz="quarter" idx="3"/>
          </p:nvPr>
        </p:nvSpPr>
        <p:spPr>
          <a:xfrm rot="16200000">
            <a:off x="7586911"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cs typeface="+mn-cs"/>
            </a:endParaRPr>
          </a:p>
        </p:txBody>
      </p:sp>
      <p:sp>
        <p:nvSpPr>
          <p:cNvPr id="4" name="Date Placeholder 3"/>
          <p:cNvSpPr>
            <a:spLocks noGrp="1"/>
          </p:cNvSpPr>
          <p:nvPr>
            <p:ph type="dt" sz="half" idx="2"/>
          </p:nvPr>
        </p:nvSpPr>
        <p:spPr>
          <a:xfrm rot="16200000">
            <a:off x="7551352"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cs typeface="+mn-cs"/>
              </a:rPr>
              <a:pPr fontAlgn="auto">
                <a:spcBef>
                  <a:spcPts val="0"/>
                </a:spcBef>
                <a:spcAft>
                  <a:spcPts val="0"/>
                </a:spcAft>
              </a:pPr>
              <a:t>03/04/2018</a:t>
            </a:fld>
            <a:endParaRPr lang="fr-FR" dirty="0">
              <a:solidFill>
                <a:prstClr val="black">
                  <a:lumMod val="95000"/>
                  <a:lumOff val="5000"/>
                </a:prstClr>
              </a:solidFill>
              <a:latin typeface="Calibri"/>
              <a:cs typeface="+mn-cs"/>
            </a:endParaRPr>
          </a:p>
        </p:txBody>
      </p:sp>
    </p:spTree>
    <p:extLst>
      <p:ext uri="{BB962C8B-B14F-4D97-AF65-F5344CB8AC3E}">
        <p14:creationId xmlns:p14="http://schemas.microsoft.com/office/powerpoint/2010/main" val="3439109169"/>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auto">
              <a:spcBef>
                <a:spcPts val="0"/>
              </a:spcBef>
              <a:spcAft>
                <a:spcPts val="0"/>
              </a:spcAft>
            </a:pPr>
            <a:fld id="{A67224A3-26C3-0E42-8B11-965A726814C2}" type="slidenum">
              <a:rPr lang="fr-FR" smtClean="0">
                <a:solidFill>
                  <a:prstClr val="black">
                    <a:lumMod val="95000"/>
                    <a:lumOff val="5000"/>
                  </a:prstClr>
                </a:solidFill>
                <a:latin typeface="Calibri"/>
              </a:rPr>
              <a:pPr fontAlgn="auto">
                <a:spcBef>
                  <a:spcPts val="0"/>
                </a:spcBef>
                <a:spcAft>
                  <a:spcPts val="0"/>
                </a:spcAft>
              </a:pPr>
              <a:t>‹N°›</a:t>
            </a:fld>
            <a:endParaRPr lang="fr-FR" dirty="0">
              <a:solidFill>
                <a:prstClr val="black">
                  <a:lumMod val="95000"/>
                  <a:lumOff val="5000"/>
                </a:prstClr>
              </a:solidFill>
              <a:latin typeface="Calibri"/>
            </a:endParaRPr>
          </a:p>
        </p:txBody>
      </p:sp>
      <p:sp>
        <p:nvSpPr>
          <p:cNvPr id="5" name="Footer Placeholder 4"/>
          <p:cNvSpPr>
            <a:spLocks noGrp="1"/>
          </p:cNvSpPr>
          <p:nvPr>
            <p:ph type="ftr" sz="quarter" idx="3"/>
          </p:nvPr>
        </p:nvSpPr>
        <p:spPr>
          <a:xfrm rot="16200000">
            <a:off x="7586973"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fontAlgn="auto">
              <a:spcBef>
                <a:spcPts val="0"/>
              </a:spcBef>
              <a:spcAft>
                <a:spcPts val="0"/>
              </a:spcAft>
            </a:pPr>
            <a:endParaRPr lang="fr-FR" dirty="0">
              <a:solidFill>
                <a:prstClr val="black">
                  <a:lumMod val="95000"/>
                  <a:lumOff val="5000"/>
                </a:prstClr>
              </a:solidFill>
              <a:latin typeface="Calibri"/>
            </a:endParaRPr>
          </a:p>
        </p:txBody>
      </p:sp>
      <p:sp>
        <p:nvSpPr>
          <p:cNvPr id="4" name="Date Placeholder 3"/>
          <p:cNvSpPr>
            <a:spLocks noGrp="1"/>
          </p:cNvSpPr>
          <p:nvPr>
            <p:ph type="dt" sz="half" idx="2"/>
          </p:nvPr>
        </p:nvSpPr>
        <p:spPr>
          <a:xfrm rot="16200000">
            <a:off x="7551414"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fontAlgn="auto">
              <a:spcBef>
                <a:spcPts val="0"/>
              </a:spcBef>
              <a:spcAft>
                <a:spcPts val="0"/>
              </a:spcAft>
            </a:pPr>
            <a:fld id="{F01311AF-0554-8144-9932-EC1951069289}" type="datetimeFigureOut">
              <a:rPr lang="fr-FR" smtClean="0">
                <a:solidFill>
                  <a:prstClr val="black">
                    <a:lumMod val="95000"/>
                    <a:lumOff val="5000"/>
                  </a:prstClr>
                </a:solidFill>
                <a:latin typeface="Calibri"/>
              </a:rPr>
              <a:pPr fontAlgn="auto">
                <a:spcBef>
                  <a:spcPts val="0"/>
                </a:spcBef>
                <a:spcAft>
                  <a:spcPts val="0"/>
                </a:spcAft>
              </a:pPr>
              <a:t>03/04/2018</a:t>
            </a:fld>
            <a:endParaRPr lang="fr-FR" dirty="0">
              <a:solidFill>
                <a:prstClr val="black">
                  <a:lumMod val="95000"/>
                  <a:lumOff val="5000"/>
                </a:prstClr>
              </a:solidFill>
              <a:latin typeface="Calibri"/>
            </a:endParaRPr>
          </a:p>
        </p:txBody>
      </p:sp>
    </p:spTree>
    <p:extLst>
      <p:ext uri="{BB962C8B-B14F-4D97-AF65-F5344CB8AC3E}">
        <p14:creationId xmlns:p14="http://schemas.microsoft.com/office/powerpoint/2010/main" val="489288039"/>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4099"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0FE3E991-243D-406B-9E55-0EF6B0AD542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5123"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3C32DA0-4FB3-496B-B415-DF7FB87315A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6147"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4E468ED8-ACFE-43DB-B64A-77AD51B446A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7171"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C4FC8756-F1F3-4694-A796-F60F5558AD3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8195"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A252C58E-3497-4707-B78E-F7C0A0DDC18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9219" name="Espace réservé du texte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5DCA2FC-E7E8-4FB1-AEA6-02F80F0416B0}" type="datetimeFigureOut">
              <a:rPr lang="fr-FR"/>
              <a:pPr>
                <a:defRPr/>
              </a:pPr>
              <a:t>03/04/2018</a:t>
            </a:fld>
            <a:endParaRPr lang="fr-FR"/>
          </a:p>
        </p:txBody>
      </p:sp>
      <p:sp>
        <p:nvSpPr>
          <p:cNvPr id="5" name="Espace réservé du pied de page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41CE485-B1A3-4E9E-9B5D-3F3DFE9E25B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 Target="slide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notesSlide" Target="../notesSlides/notesSlide8.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40.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6.xml"/><Relationship Id="rId7" Type="http://schemas.openxmlformats.org/officeDocument/2006/relationships/slideLayout" Target="../slideLayouts/slideLayout5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14.png"/><Relationship Id="rId4" Type="http://schemas.openxmlformats.org/officeDocument/2006/relationships/tags" Target="../tags/tag17.xml"/><Relationship Id="rId9"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10.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62.xml"/><Relationship Id="rId5" Type="http://schemas.openxmlformats.org/officeDocument/2006/relationships/tags" Target="../tags/tag24.xml"/><Relationship Id="rId4" Type="http://schemas.openxmlformats.org/officeDocument/2006/relationships/tags" Target="../tags/tag2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15.png"/><Relationship Id="rId4" Type="http://schemas.openxmlformats.org/officeDocument/2006/relationships/tags" Target="../tags/tag35.xml"/><Relationship Id="rId9"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1.xml"/><Relationship Id="rId7" Type="http://schemas.openxmlformats.org/officeDocument/2006/relationships/notesSlide" Target="../notesSlides/notesSlide1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95.xml"/><Relationship Id="rId5" Type="http://schemas.openxmlformats.org/officeDocument/2006/relationships/tags" Target="../tags/tag43.xml"/><Relationship Id="rId4" Type="http://schemas.openxmlformats.org/officeDocument/2006/relationships/tags" Target="../tags/tag42.xml"/></Relationships>
</file>

<file path=ppt/slides/_rels/slide16.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notesSlide" Target="../notesSlides/notesSlide14.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slideLayout" Target="../slideLayouts/slideLayout10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7.xml"/><Relationship Id="rId7" Type="http://schemas.openxmlformats.org/officeDocument/2006/relationships/notesSlide" Target="../notesSlides/notesSlide15.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128.xml"/><Relationship Id="rId5" Type="http://schemas.openxmlformats.org/officeDocument/2006/relationships/tags" Target="../tags/tag59.xml"/><Relationship Id="rId4" Type="http://schemas.openxmlformats.org/officeDocument/2006/relationships/tags" Target="../tags/tag58.xml"/></Relationships>
</file>

<file path=ppt/slides/_rels/slide1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notesSlide" Target="../notesSlides/notesSlide16.xml"/><Relationship Id="rId5" Type="http://schemas.openxmlformats.org/officeDocument/2006/relationships/tags" Target="../tags/tag64.xml"/><Relationship Id="rId10" Type="http://schemas.openxmlformats.org/officeDocument/2006/relationships/slideLayout" Target="../slideLayouts/slideLayout117.xml"/><Relationship Id="rId4" Type="http://schemas.openxmlformats.org/officeDocument/2006/relationships/tags" Target="../tags/tag63.xml"/><Relationship Id="rId9" Type="http://schemas.openxmlformats.org/officeDocument/2006/relationships/tags" Target="../tags/tag68.xml"/></Relationships>
</file>

<file path=ppt/slides/_rels/slide19.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notesSlide" Target="../notesSlides/notesSlide17.xml"/><Relationship Id="rId5" Type="http://schemas.openxmlformats.org/officeDocument/2006/relationships/tags" Target="../tags/tag73.xml"/><Relationship Id="rId10" Type="http://schemas.openxmlformats.org/officeDocument/2006/relationships/slideLayout" Target="../slideLayouts/slideLayout139.xml"/><Relationship Id="rId4" Type="http://schemas.openxmlformats.org/officeDocument/2006/relationships/tags" Target="../tags/tag72.xml"/><Relationship Id="rId9" Type="http://schemas.openxmlformats.org/officeDocument/2006/relationships/tags" Target="../tags/tag7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1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notesSlide" Target="../notesSlides/notesSlide18.xml"/><Relationship Id="rId5" Type="http://schemas.openxmlformats.org/officeDocument/2006/relationships/tags" Target="../tags/tag82.xml"/><Relationship Id="rId10" Type="http://schemas.openxmlformats.org/officeDocument/2006/relationships/slideLayout" Target="../slideLayouts/slideLayout150.xml"/><Relationship Id="rId4" Type="http://schemas.openxmlformats.org/officeDocument/2006/relationships/tags" Target="../tags/tag81.xml"/><Relationship Id="rId9" Type="http://schemas.openxmlformats.org/officeDocument/2006/relationships/tags" Target="../tags/tag86.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89.xml"/><Relationship Id="rId7" Type="http://schemas.openxmlformats.org/officeDocument/2006/relationships/slide" Target="slide1.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9.xml"/><Relationship Id="rId5" Type="http://schemas.openxmlformats.org/officeDocument/2006/relationships/slideLayout" Target="../slideLayouts/slideLayout161.xml"/><Relationship Id="rId4" Type="http://schemas.openxmlformats.org/officeDocument/2006/relationships/tags" Target="../tags/tag9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3.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4.xml"/><Relationship Id="rId1" Type="http://schemas.openxmlformats.org/officeDocument/2006/relationships/tags" Target="../tags/tag9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05.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5.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ved=0ahUKEwj-p8292cTWAhUIHxoKHaAPAl0QjRwIBw&amp;url=https://www.sba.gov/business-guide/10-steps-start-your-business/&amp;psig=AFQjCNH1T65TOmhaQgd-z-lTIzzm2HGsPw&amp;ust=1506578611525138" TargetMode="External"/><Relationship Id="rId2" Type="http://schemas.openxmlformats.org/officeDocument/2006/relationships/notesSlide" Target="../notesSlides/notesSlide27.xml"/><Relationship Id="rId1" Type="http://schemas.openxmlformats.org/officeDocument/2006/relationships/slideLayout" Target="../slideLayouts/slideLayout232.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6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7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88.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99.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ved=0ahUKEwiBsqf_2cTWAhWH7hoKHbVAAGUQjRwIBw&amp;url=http://www.inbusinessbw.com/grant-thornton-business-botswana-presents-second-annual-private-business-growth-awards/&amp;psig=AFQjCNH1T65TOmhaQgd-z-lTIzzm2HGsPw&amp;ust=1506578611525138"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7.xml"/><Relationship Id="rId4"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7"/>
          <p:cNvSpPr/>
          <p:nvPr/>
        </p:nvSpPr>
        <p:spPr>
          <a:xfrm flipH="1">
            <a:off x="1" y="4"/>
            <a:ext cx="11556776" cy="6857999"/>
          </a:xfrm>
          <a:custGeom>
            <a:avLst/>
            <a:gdLst>
              <a:gd name="connsiteX0" fmla="*/ 7628699 w 10752898"/>
              <a:gd name="connsiteY0" fmla="*/ 0 h 6857999"/>
              <a:gd name="connsiteX1" fmla="*/ 0 w 10752898"/>
              <a:gd name="connsiteY1" fmla="*/ 0 h 6857999"/>
              <a:gd name="connsiteX2" fmla="*/ 6857999 w 10752898"/>
              <a:gd name="connsiteY2" fmla="*/ 6857999 h 6857999"/>
              <a:gd name="connsiteX3" fmla="*/ 10752898 w 10752898"/>
              <a:gd name="connsiteY3" fmla="*/ 6857999 h 6857999"/>
              <a:gd name="connsiteX4" fmla="*/ 10752898 w 10752898"/>
              <a:gd name="connsiteY4" fmla="*/ 3124199 h 6857999"/>
              <a:gd name="connsiteX5" fmla="*/ 7628699 w 10752898"/>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2898" h="6857999">
                <a:moveTo>
                  <a:pt x="7628699" y="0"/>
                </a:moveTo>
                <a:lnTo>
                  <a:pt x="0" y="0"/>
                </a:lnTo>
                <a:lnTo>
                  <a:pt x="6857999" y="6857999"/>
                </a:lnTo>
                <a:lnTo>
                  <a:pt x="10752898" y="6857999"/>
                </a:lnTo>
                <a:lnTo>
                  <a:pt x="10752898" y="3124199"/>
                </a:lnTo>
                <a:lnTo>
                  <a:pt x="7628699" y="0"/>
                </a:lnTo>
                <a:close/>
              </a:path>
            </a:pathLst>
          </a:custGeom>
          <a:gradFill>
            <a:gsLst>
              <a:gs pos="0">
                <a:srgbClr val="28306F"/>
              </a:gs>
              <a:gs pos="75000">
                <a:srgbClr val="0183C0">
                  <a:alpha val="71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a:p>
            <a:pPr algn="ctr" fontAlgn="auto">
              <a:spcBef>
                <a:spcPts val="0"/>
              </a:spcBef>
              <a:spcAft>
                <a:spcPts val="0"/>
              </a:spcAft>
              <a:defRPr/>
            </a:pPr>
            <a:endParaRPr lang="en-US" dirty="0"/>
          </a:p>
        </p:txBody>
      </p:sp>
      <p:sp>
        <p:nvSpPr>
          <p:cNvPr id="3" name="Rectangle 2"/>
          <p:cNvSpPr/>
          <p:nvPr/>
        </p:nvSpPr>
        <p:spPr>
          <a:xfrm rot="19025175">
            <a:off x="2778126" y="4680078"/>
            <a:ext cx="7678738" cy="498475"/>
          </a:xfrm>
          <a:prstGeom prst="rect">
            <a:avLst/>
          </a:prstGeom>
          <a:solidFill>
            <a:srgbClr val="C000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2998" name="Rectangle 6"/>
          <p:cNvSpPr>
            <a:spLocks noChangeArrowheads="1"/>
          </p:cNvSpPr>
          <p:nvPr/>
        </p:nvSpPr>
        <p:spPr bwMode="auto">
          <a:xfrm>
            <a:off x="539814" y="1738313"/>
            <a:ext cx="64801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fr-FR" sz="2800">
              <a:solidFill>
                <a:schemeClr val="bg1"/>
              </a:solidFill>
              <a:latin typeface="Calibri" pitchFamily="34" charset="0"/>
            </a:endParaRPr>
          </a:p>
          <a:p>
            <a:pPr algn="ctr"/>
            <a:r>
              <a:rPr lang="fr-FR" sz="2800">
                <a:solidFill>
                  <a:schemeClr val="bg1"/>
                </a:solidFill>
                <a:latin typeface="Calibri" pitchFamily="34" charset="0"/>
              </a:rPr>
              <a:t>FORMATION DES ENSEIGNANTS </a:t>
            </a:r>
          </a:p>
          <a:p>
            <a:pPr algn="ctr"/>
            <a:r>
              <a:rPr lang="fr-FR" sz="2800">
                <a:solidFill>
                  <a:schemeClr val="bg1"/>
                </a:solidFill>
                <a:latin typeface="Calibri" pitchFamily="34" charset="0"/>
              </a:rPr>
              <a:t>EN MATHEMATIQUES</a:t>
            </a:r>
          </a:p>
          <a:p>
            <a:pPr algn="ctr"/>
            <a:r>
              <a:rPr lang="fr-FR" sz="2800">
                <a:solidFill>
                  <a:schemeClr val="bg1"/>
                </a:solidFill>
                <a:latin typeface="Calibri" pitchFamily="34" charset="0"/>
              </a:rPr>
              <a:t>CM1 et CM2</a:t>
            </a:r>
          </a:p>
          <a:p>
            <a:pPr algn="ctr"/>
            <a:r>
              <a:rPr lang="fr-FR" sz="2800">
                <a:solidFill>
                  <a:schemeClr val="bg1"/>
                </a:solidFill>
                <a:latin typeface="Calibri" pitchFamily="34" charset="0"/>
              </a:rPr>
              <a:t>9 HEURES</a:t>
            </a:r>
          </a:p>
        </p:txBody>
      </p:sp>
      <p:sp>
        <p:nvSpPr>
          <p:cNvPr id="11" name="Rectangle 10"/>
          <p:cNvSpPr/>
          <p:nvPr/>
        </p:nvSpPr>
        <p:spPr>
          <a:xfrm rot="19025175">
            <a:off x="4465640" y="2105153"/>
            <a:ext cx="7678737" cy="498475"/>
          </a:xfrm>
          <a:prstGeom prst="rect">
            <a:avLst/>
          </a:prstGeom>
          <a:solidFill>
            <a:srgbClr val="C000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 bas 4"/>
          <p:cNvSpPr/>
          <p:nvPr>
            <p:custDataLst>
              <p:tags r:id="rId1"/>
            </p:custDataLst>
          </p:nvPr>
        </p:nvSpPr>
        <p:spPr>
          <a:xfrm>
            <a:off x="1077914" y="2222500"/>
            <a:ext cx="325437" cy="84613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7" name="Rectangle : coins arrondis 5"/>
          <p:cNvSpPr/>
          <p:nvPr>
            <p:custDataLst>
              <p:tags r:id="rId2"/>
            </p:custDataLst>
          </p:nvPr>
        </p:nvSpPr>
        <p:spPr>
          <a:xfrm>
            <a:off x="238189" y="3216403"/>
            <a:ext cx="1812925" cy="32369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prstClr val="black"/>
                </a:solidFill>
              </a:rPr>
              <a:t>Le calcul mental et le calcul en ligne doivent être privilégiés par rapport au calcul posé.</a:t>
            </a:r>
          </a:p>
        </p:txBody>
      </p:sp>
      <p:sp>
        <p:nvSpPr>
          <p:cNvPr id="9" name="Rectangle : coins arrondis 5"/>
          <p:cNvSpPr/>
          <p:nvPr>
            <p:custDataLst>
              <p:tags r:id="rId3"/>
            </p:custDataLst>
          </p:nvPr>
        </p:nvSpPr>
        <p:spPr>
          <a:xfrm>
            <a:off x="2124075" y="3237041"/>
            <a:ext cx="1943100" cy="32162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spc="-30" dirty="0">
                <a:solidFill>
                  <a:prstClr val="black"/>
                </a:solidFill>
              </a:rPr>
              <a:t>L’enseignement du calcul mental et du calcul en ligne doit être organisé selon une progressivité.</a:t>
            </a:r>
          </a:p>
        </p:txBody>
      </p:sp>
      <p:sp>
        <p:nvSpPr>
          <p:cNvPr id="10" name="Flèche : bas 4"/>
          <p:cNvSpPr/>
          <p:nvPr>
            <p:custDataLst>
              <p:tags r:id="rId4"/>
            </p:custDataLst>
          </p:nvPr>
        </p:nvSpPr>
        <p:spPr>
          <a:xfrm>
            <a:off x="2987675" y="2230438"/>
            <a:ext cx="304800" cy="8382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1" name="Rectangle : coins arrondis 5"/>
          <p:cNvSpPr/>
          <p:nvPr>
            <p:custDataLst>
              <p:tags r:id="rId5"/>
            </p:custDataLst>
          </p:nvPr>
        </p:nvSpPr>
        <p:spPr>
          <a:xfrm>
            <a:off x="4140227" y="3237041"/>
            <a:ext cx="2232025" cy="32162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prstClr val="black"/>
                </a:solidFill>
              </a:rPr>
              <a:t>L’enseignement du CM et du CL doit donner une place importante à la verbalisation par les élèves de leurs façons de faire, qu’elles soient correctes ou non.</a:t>
            </a:r>
          </a:p>
        </p:txBody>
      </p:sp>
      <p:sp>
        <p:nvSpPr>
          <p:cNvPr id="12" name="Flèche : bas 4"/>
          <p:cNvSpPr/>
          <p:nvPr>
            <p:custDataLst>
              <p:tags r:id="rId6"/>
            </p:custDataLst>
          </p:nvPr>
        </p:nvSpPr>
        <p:spPr>
          <a:xfrm>
            <a:off x="5040313" y="2209800"/>
            <a:ext cx="323850" cy="85883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prstClr val="white"/>
              </a:solidFill>
            </a:endParaRPr>
          </a:p>
        </p:txBody>
      </p:sp>
      <p:sp>
        <p:nvSpPr>
          <p:cNvPr id="13" name="Rectangle : coins arrondis 5"/>
          <p:cNvSpPr/>
          <p:nvPr>
            <p:custDataLst>
              <p:tags r:id="rId7"/>
            </p:custDataLst>
          </p:nvPr>
        </p:nvSpPr>
        <p:spPr>
          <a:xfrm>
            <a:off x="6443663" y="3205291"/>
            <a:ext cx="2457450" cy="32162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spc="-30" dirty="0">
                <a:solidFill>
                  <a:prstClr val="black"/>
                </a:solidFill>
              </a:rPr>
              <a:t>Les élèves  doivent apprendre à utiliser le CM ou le CL pour déterminer l’ordre de grandeur d’un résultat afin de le contrôler ou, de façon plus générale, pour effectuer un calcul approché.</a:t>
            </a:r>
          </a:p>
        </p:txBody>
      </p:sp>
      <p:sp>
        <p:nvSpPr>
          <p:cNvPr id="14" name="Flèche : bas 4"/>
          <p:cNvSpPr/>
          <p:nvPr>
            <p:custDataLst>
              <p:tags r:id="rId8"/>
            </p:custDataLst>
          </p:nvPr>
        </p:nvSpPr>
        <p:spPr>
          <a:xfrm>
            <a:off x="7420039" y="2211388"/>
            <a:ext cx="320675" cy="85725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prstClr val="white"/>
              </a:solidFill>
            </a:endParaRPr>
          </a:p>
        </p:txBody>
      </p:sp>
      <p:sp>
        <p:nvSpPr>
          <p:cNvPr id="15" name="Rectangle : coins arrondis 5"/>
          <p:cNvSpPr/>
          <p:nvPr>
            <p:custDataLst>
              <p:tags r:id="rId9"/>
            </p:custDataLst>
          </p:nvPr>
        </p:nvSpPr>
        <p:spPr>
          <a:xfrm>
            <a:off x="238126" y="1450976"/>
            <a:ext cx="8662988" cy="10636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Les recommandations du jury apportées au CNESCO après la conférence de consensus</a:t>
            </a:r>
          </a:p>
        </p:txBody>
      </p:sp>
      <p:sp>
        <p:nvSpPr>
          <p:cNvPr id="17" name="Rectangle : coins arrondis 3"/>
          <p:cNvSpPr/>
          <p:nvPr>
            <p:custDataLst>
              <p:tags r:id="rId10"/>
            </p:custDataLst>
          </p:nvPr>
        </p:nvSpPr>
        <p:spPr>
          <a:xfrm>
            <a:off x="2386014" y="393828"/>
            <a:ext cx="4176712" cy="803275"/>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3200" b="1" dirty="0">
                <a:solidFill>
                  <a:prstClr val="black"/>
                </a:solidFill>
              </a:rPr>
              <a:t>Les recommandations</a:t>
            </a:r>
          </a:p>
        </p:txBody>
      </p:sp>
      <p:pic>
        <p:nvPicPr>
          <p:cNvPr id="222220" name="Picture 7" descr="Afficher l'image d'origine">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16825" y="3937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3"/>
          <p:cNvSpPr/>
          <p:nvPr>
            <p:custDataLst>
              <p:tags r:id="rId1"/>
            </p:custDataLst>
          </p:nvPr>
        </p:nvSpPr>
        <p:spPr>
          <a:xfrm>
            <a:off x="5837302" y="4652963"/>
            <a:ext cx="2732087" cy="9588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instrumenté</a:t>
            </a:r>
            <a:endParaRPr lang="fr-FR" sz="2800" dirty="0">
              <a:solidFill>
                <a:prstClr val="black"/>
              </a:solidFill>
            </a:endParaRPr>
          </a:p>
        </p:txBody>
      </p:sp>
      <p:sp>
        <p:nvSpPr>
          <p:cNvPr id="8" name="Rectangle : coins arrondis 3"/>
          <p:cNvSpPr/>
          <p:nvPr>
            <p:custDataLst>
              <p:tags r:id="rId2"/>
            </p:custDataLst>
          </p:nvPr>
        </p:nvSpPr>
        <p:spPr>
          <a:xfrm>
            <a:off x="581089" y="4652963"/>
            <a:ext cx="2735263" cy="9588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posé</a:t>
            </a:r>
            <a:endParaRPr lang="fr-FR" sz="2800" dirty="0">
              <a:solidFill>
                <a:prstClr val="black"/>
              </a:solidFill>
            </a:endParaRPr>
          </a:p>
        </p:txBody>
      </p:sp>
      <p:sp>
        <p:nvSpPr>
          <p:cNvPr id="9" name="Rectangle : coins arrondis 3"/>
          <p:cNvSpPr/>
          <p:nvPr>
            <p:custDataLst>
              <p:tags r:id="rId3"/>
            </p:custDataLst>
          </p:nvPr>
        </p:nvSpPr>
        <p:spPr>
          <a:xfrm>
            <a:off x="585790" y="1854200"/>
            <a:ext cx="2730500" cy="9588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mental</a:t>
            </a:r>
            <a:endParaRPr lang="fr-FR" sz="2800" dirty="0">
              <a:solidFill>
                <a:prstClr val="black"/>
              </a:solidFill>
            </a:endParaRPr>
          </a:p>
        </p:txBody>
      </p:sp>
      <p:sp>
        <p:nvSpPr>
          <p:cNvPr id="10" name="Rectangle : coins arrondis 3"/>
          <p:cNvSpPr/>
          <p:nvPr>
            <p:custDataLst>
              <p:tags r:id="rId4"/>
            </p:custDataLst>
          </p:nvPr>
        </p:nvSpPr>
        <p:spPr>
          <a:xfrm>
            <a:off x="5837238" y="1854200"/>
            <a:ext cx="2736850" cy="9588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en ligne</a:t>
            </a:r>
            <a:endParaRPr lang="fr-FR" sz="2800" dirty="0">
              <a:solidFill>
                <a:prstClr val="black"/>
              </a:solidFill>
            </a:endParaRPr>
          </a:p>
        </p:txBody>
      </p:sp>
      <p:sp>
        <p:nvSpPr>
          <p:cNvPr id="11" name="Rectangle : coins arrondis 3"/>
          <p:cNvSpPr/>
          <p:nvPr>
            <p:custDataLst>
              <p:tags r:id="rId5"/>
            </p:custDataLst>
          </p:nvPr>
        </p:nvSpPr>
        <p:spPr>
          <a:xfrm>
            <a:off x="3527425" y="3319463"/>
            <a:ext cx="2027238" cy="95885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Les  liens</a:t>
            </a:r>
            <a:endParaRPr lang="fr-FR" sz="2800" dirty="0">
              <a:solidFill>
                <a:prstClr val="black"/>
              </a:solidFill>
            </a:endParaRPr>
          </a:p>
        </p:txBody>
      </p:sp>
      <p:sp>
        <p:nvSpPr>
          <p:cNvPr id="13" name="Flèche droite 12"/>
          <p:cNvSpPr/>
          <p:nvPr/>
        </p:nvSpPr>
        <p:spPr>
          <a:xfrm rot="2455132">
            <a:off x="2698752" y="3125788"/>
            <a:ext cx="763588"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4" name="Flèche droite 13"/>
          <p:cNvSpPr/>
          <p:nvPr/>
        </p:nvSpPr>
        <p:spPr>
          <a:xfrm rot="19144868" flipH="1">
            <a:off x="5661027" y="3125788"/>
            <a:ext cx="763588"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7" name="Rectangle : coins arrondis 3">
            <a:hlinkClick r:id="rId9" action="ppaction://hlinksldjump"/>
          </p:cNvPr>
          <p:cNvSpPr/>
          <p:nvPr>
            <p:custDataLst>
              <p:tags r:id="rId6"/>
            </p:custDataLst>
          </p:nvPr>
        </p:nvSpPr>
        <p:spPr>
          <a:xfrm>
            <a:off x="2386014" y="404941"/>
            <a:ext cx="4176712" cy="835025"/>
          </a:xfrm>
          <a:prstGeom prst="round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3200" b="1" dirty="0">
                <a:solidFill>
                  <a:prstClr val="black"/>
                </a:solidFill>
              </a:rPr>
              <a:t>Les définitions</a:t>
            </a:r>
          </a:p>
        </p:txBody>
      </p:sp>
      <p:pic>
        <p:nvPicPr>
          <p:cNvPr id="223242" name="Picture 7" descr="Afficher l'image d'origine">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16825" y="3937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p:cNvSpPr/>
          <p:nvPr>
            <p:custDataLst>
              <p:tags r:id="rId1"/>
            </p:custDataLst>
          </p:nvPr>
        </p:nvSpPr>
        <p:spPr>
          <a:xfrm>
            <a:off x="544514" y="476250"/>
            <a:ext cx="8174037" cy="9096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mental</a:t>
            </a:r>
            <a:endParaRPr lang="fr-FR" sz="2800" dirty="0">
              <a:solidFill>
                <a:prstClr val="black"/>
              </a:solidFill>
            </a:endParaRPr>
          </a:p>
        </p:txBody>
      </p:sp>
      <p:sp>
        <p:nvSpPr>
          <p:cNvPr id="6" name="Rectangle : coins arrondis 5"/>
          <p:cNvSpPr/>
          <p:nvPr>
            <p:custDataLst>
              <p:tags r:id="rId2"/>
            </p:custDataLst>
          </p:nvPr>
        </p:nvSpPr>
        <p:spPr>
          <a:xfrm>
            <a:off x="1979613" y="2863850"/>
            <a:ext cx="2557462" cy="24701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a:solidFill>
                  <a:prstClr val="black"/>
                </a:solidFill>
              </a:rPr>
              <a:t>Le calcul mental est une modalité de calcul sans recours à l’écrit (sans calcul posé)</a:t>
            </a:r>
          </a:p>
        </p:txBody>
      </p:sp>
      <p:sp>
        <p:nvSpPr>
          <p:cNvPr id="7" name="Flèche : bas 6"/>
          <p:cNvSpPr/>
          <p:nvPr>
            <p:custDataLst>
              <p:tags r:id="rId3"/>
            </p:custDataLst>
          </p:nvPr>
        </p:nvSpPr>
        <p:spPr>
          <a:xfrm>
            <a:off x="3128964" y="1628775"/>
            <a:ext cx="290512" cy="103028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 name="Rectangle : coins arrondis 7"/>
          <p:cNvSpPr/>
          <p:nvPr>
            <p:custDataLst>
              <p:tags r:id="rId4"/>
            </p:custDataLst>
          </p:nvPr>
        </p:nvSpPr>
        <p:spPr>
          <a:xfrm>
            <a:off x="4595813" y="2863850"/>
            <a:ext cx="2497137" cy="24701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a:solidFill>
                  <a:prstClr val="black"/>
                </a:solidFill>
              </a:rPr>
              <a:t>L’énoncé de l’enseignant et la réponse de l’élève peuvent être fournis par écrit</a:t>
            </a:r>
          </a:p>
        </p:txBody>
      </p:sp>
      <p:sp>
        <p:nvSpPr>
          <p:cNvPr id="9" name="Flèche : bas 8"/>
          <p:cNvSpPr/>
          <p:nvPr>
            <p:custDataLst>
              <p:tags r:id="rId5"/>
            </p:custDataLst>
          </p:nvPr>
        </p:nvSpPr>
        <p:spPr>
          <a:xfrm>
            <a:off x="5648326" y="1628775"/>
            <a:ext cx="292100" cy="103028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p:cNvSpPr/>
          <p:nvPr>
            <p:custDataLst>
              <p:tags r:id="rId1"/>
            </p:custDataLst>
          </p:nvPr>
        </p:nvSpPr>
        <p:spPr>
          <a:xfrm>
            <a:off x="544514" y="488951"/>
            <a:ext cx="8174037" cy="8667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en ligne</a:t>
            </a:r>
            <a:endParaRPr lang="fr-FR" sz="2800" dirty="0">
              <a:solidFill>
                <a:prstClr val="black"/>
              </a:solidFill>
            </a:endParaRPr>
          </a:p>
        </p:txBody>
      </p:sp>
      <p:sp>
        <p:nvSpPr>
          <p:cNvPr id="5" name="Flèche : bas 4"/>
          <p:cNvSpPr/>
          <p:nvPr>
            <p:custDataLst>
              <p:tags r:id="rId2"/>
            </p:custDataLst>
          </p:nvPr>
        </p:nvSpPr>
        <p:spPr>
          <a:xfrm>
            <a:off x="1012825" y="1644650"/>
            <a:ext cx="292100" cy="103028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 name="Rectangle : coins arrondis 5"/>
          <p:cNvSpPr/>
          <p:nvPr>
            <p:custDataLst>
              <p:tags r:id="rId3"/>
            </p:custDataLst>
          </p:nvPr>
        </p:nvSpPr>
        <p:spPr>
          <a:xfrm>
            <a:off x="90552" y="3025775"/>
            <a:ext cx="2136775" cy="24701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a:solidFill>
                  <a:prstClr val="black"/>
                </a:solidFill>
              </a:rPr>
              <a:t>Le calcul en ligne est une modalité de calcul écrit ou partiellement écrit. </a:t>
            </a:r>
          </a:p>
        </p:txBody>
      </p:sp>
      <p:sp>
        <p:nvSpPr>
          <p:cNvPr id="8" name="Rectangle : coins arrondis 7"/>
          <p:cNvSpPr/>
          <p:nvPr>
            <p:custDataLst>
              <p:tags r:id="rId4"/>
            </p:custDataLst>
          </p:nvPr>
        </p:nvSpPr>
        <p:spPr>
          <a:xfrm>
            <a:off x="7019925" y="2420944"/>
            <a:ext cx="1974850" cy="28797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spc="-30" dirty="0">
                <a:solidFill>
                  <a:prstClr val="black"/>
                </a:solidFill>
              </a:rPr>
              <a:t>L’énoncé est donné par le professeur à l’oral ou à l’écrit ; le résultat est donné par l’élève à l’écrit</a:t>
            </a:r>
          </a:p>
        </p:txBody>
      </p:sp>
      <p:sp>
        <p:nvSpPr>
          <p:cNvPr id="13" name="Flèche : bas 12"/>
          <p:cNvSpPr/>
          <p:nvPr>
            <p:custDataLst>
              <p:tags r:id="rId5"/>
            </p:custDataLst>
          </p:nvPr>
        </p:nvSpPr>
        <p:spPr>
          <a:xfrm>
            <a:off x="7812088" y="1638301"/>
            <a:ext cx="2921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4" name="Rectangle : coins arrondis 13"/>
          <p:cNvSpPr/>
          <p:nvPr>
            <p:custDataLst>
              <p:tags r:id="rId6"/>
            </p:custDataLst>
          </p:nvPr>
        </p:nvSpPr>
        <p:spPr>
          <a:xfrm>
            <a:off x="3575050" y="1484313"/>
            <a:ext cx="3284538" cy="22907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000" dirty="0">
                <a:solidFill>
                  <a:sysClr val="windowText" lastClr="000000"/>
                </a:solidFill>
              </a:rPr>
              <a:t>du CM, en donnant la possibilité à chaque élève, s’il en ressent le besoin, d’écrire des étapes de calcul intermédiaires </a:t>
            </a:r>
            <a:r>
              <a:rPr lang="fr-FR" sz="2000" dirty="0">
                <a:solidFill>
                  <a:prstClr val="black"/>
                </a:solidFill>
              </a:rPr>
              <a:t>qui seraient trop lourdes à garder en mémoire</a:t>
            </a:r>
            <a:r>
              <a:rPr lang="fr-FR" sz="2200" dirty="0">
                <a:solidFill>
                  <a:prstClr val="black"/>
                </a:solidFill>
              </a:rPr>
              <a:t>.</a:t>
            </a:r>
          </a:p>
        </p:txBody>
      </p:sp>
      <p:sp>
        <p:nvSpPr>
          <p:cNvPr id="3" name="Flèche droite 2"/>
          <p:cNvSpPr/>
          <p:nvPr/>
        </p:nvSpPr>
        <p:spPr>
          <a:xfrm rot="20134124">
            <a:off x="2419350" y="2967038"/>
            <a:ext cx="1049338"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5" name="Flèche droite 14"/>
          <p:cNvSpPr/>
          <p:nvPr/>
        </p:nvSpPr>
        <p:spPr>
          <a:xfrm rot="1187672">
            <a:off x="2439989" y="4583113"/>
            <a:ext cx="1049337"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1" name="Rectangle 10"/>
          <p:cNvSpPr/>
          <p:nvPr/>
        </p:nvSpPr>
        <p:spPr>
          <a:xfrm>
            <a:off x="2227265" y="3729038"/>
            <a:ext cx="1697037" cy="708025"/>
          </a:xfrm>
          <a:prstGeom prst="rect">
            <a:avLst/>
          </a:prstGeom>
        </p:spPr>
        <p:txBody>
          <a:bodyPr>
            <a:spAutoFit/>
          </a:bodyPr>
          <a:lstStyle/>
          <a:p>
            <a:pPr fontAlgn="auto">
              <a:spcBef>
                <a:spcPts val="0"/>
              </a:spcBef>
              <a:spcAft>
                <a:spcPts val="0"/>
              </a:spcAft>
              <a:defRPr/>
            </a:pPr>
            <a:r>
              <a:rPr lang="fr-FR" sz="2000" dirty="0">
                <a:solidFill>
                  <a:sysClr val="windowText" lastClr="000000"/>
                </a:solidFill>
                <a:latin typeface="Calibri"/>
                <a:cs typeface="+mn-cs"/>
              </a:rPr>
              <a:t>Il se distingue</a:t>
            </a:r>
          </a:p>
          <a:p>
            <a:pPr fontAlgn="auto">
              <a:spcBef>
                <a:spcPts val="0"/>
              </a:spcBef>
              <a:spcAft>
                <a:spcPts val="0"/>
              </a:spcAft>
              <a:defRPr/>
            </a:pPr>
            <a:r>
              <a:rPr lang="fr-FR" sz="2000" dirty="0">
                <a:solidFill>
                  <a:sysClr val="windowText" lastClr="000000"/>
                </a:solidFill>
                <a:latin typeface="Calibri"/>
                <a:cs typeface="+mn-cs"/>
              </a:rPr>
              <a:t> à la fois  </a:t>
            </a:r>
            <a:r>
              <a:rPr lang="fr-FR" dirty="0">
                <a:solidFill>
                  <a:sysClr val="windowText" lastClr="000000"/>
                </a:solidFill>
                <a:latin typeface="Calibri"/>
                <a:cs typeface="+mn-cs"/>
              </a:rPr>
              <a:t>:</a:t>
            </a:r>
            <a:endParaRPr lang="fr-FR" dirty="0">
              <a:solidFill>
                <a:prstClr val="black"/>
              </a:solidFill>
              <a:latin typeface="Calibri"/>
              <a:cs typeface="+mn-cs"/>
            </a:endParaRPr>
          </a:p>
        </p:txBody>
      </p:sp>
      <p:sp>
        <p:nvSpPr>
          <p:cNvPr id="16" name="Rectangle : coins arrondis 13"/>
          <p:cNvSpPr/>
          <p:nvPr>
            <p:custDataLst>
              <p:tags r:id="rId7"/>
            </p:custDataLst>
          </p:nvPr>
        </p:nvSpPr>
        <p:spPr>
          <a:xfrm>
            <a:off x="3621088" y="4170363"/>
            <a:ext cx="3238500" cy="1562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000" dirty="0">
                <a:solidFill>
                  <a:sysClr val="windowText" lastClr="000000"/>
                </a:solidFill>
              </a:rPr>
              <a:t>du CP dans le sens où il ne consiste pas en la mise en œuvre d’un algorithme indé­pendant des nombres en jeu</a:t>
            </a:r>
            <a:endParaRPr lang="fr-FR" sz="2000"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p:cNvSpPr/>
          <p:nvPr>
            <p:custDataLst>
              <p:tags r:id="rId1"/>
            </p:custDataLst>
          </p:nvPr>
        </p:nvSpPr>
        <p:spPr>
          <a:xfrm>
            <a:off x="544514" y="476250"/>
            <a:ext cx="8174037" cy="8715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en ligne</a:t>
            </a:r>
            <a:endParaRPr lang="fr-FR" sz="2800" dirty="0">
              <a:solidFill>
                <a:prstClr val="black"/>
              </a:solidFill>
            </a:endParaRPr>
          </a:p>
        </p:txBody>
      </p:sp>
      <p:sp>
        <p:nvSpPr>
          <p:cNvPr id="5" name="Flèche : bas 4"/>
          <p:cNvSpPr/>
          <p:nvPr>
            <p:custDataLst>
              <p:tags r:id="rId2"/>
            </p:custDataLst>
          </p:nvPr>
        </p:nvSpPr>
        <p:spPr>
          <a:xfrm>
            <a:off x="3924300" y="1520825"/>
            <a:ext cx="287338" cy="61277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 name="Rectangle : coins arrondis 5"/>
          <p:cNvSpPr/>
          <p:nvPr>
            <p:custDataLst>
              <p:tags r:id="rId3"/>
            </p:custDataLst>
          </p:nvPr>
        </p:nvSpPr>
        <p:spPr>
          <a:xfrm>
            <a:off x="2851214" y="2312995"/>
            <a:ext cx="2441575" cy="24796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spc="-30" dirty="0">
                <a:solidFill>
                  <a:prstClr val="black"/>
                </a:solidFill>
              </a:rPr>
              <a:t>pour faciliter l’apprentissage des démarches  et la mémorisation des propriétés des nombres et des opérations</a:t>
            </a:r>
          </a:p>
        </p:txBody>
      </p:sp>
      <p:sp>
        <p:nvSpPr>
          <p:cNvPr id="16" name="Rectangle : coins arrondis 13"/>
          <p:cNvSpPr/>
          <p:nvPr>
            <p:custDataLst>
              <p:tags r:id="rId4"/>
            </p:custDataLst>
          </p:nvPr>
        </p:nvSpPr>
        <p:spPr>
          <a:xfrm>
            <a:off x="5508626" y="2312995"/>
            <a:ext cx="3209925" cy="24796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200" dirty="0">
                <a:solidFill>
                  <a:sysClr val="windowText" lastClr="000000"/>
                </a:solidFill>
              </a:rPr>
              <a:t>pour permettre d’effectuer, sans recours à un algorithme de calcul posé, des calculs trop complexes pour être intégralement traités mentalement</a:t>
            </a:r>
            <a:endParaRPr lang="fr-FR" sz="2200" dirty="0">
              <a:solidFill>
                <a:prstClr val="black"/>
              </a:solidFill>
            </a:endParaRPr>
          </a:p>
        </p:txBody>
      </p:sp>
      <p:sp>
        <p:nvSpPr>
          <p:cNvPr id="11" name="Flèche : bas 4"/>
          <p:cNvSpPr/>
          <p:nvPr>
            <p:custDataLst>
              <p:tags r:id="rId5"/>
            </p:custDataLst>
          </p:nvPr>
        </p:nvSpPr>
        <p:spPr>
          <a:xfrm>
            <a:off x="6948488" y="1520825"/>
            <a:ext cx="287337" cy="61277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2" name="Flèche : bas 4"/>
          <p:cNvSpPr/>
          <p:nvPr>
            <p:custDataLst>
              <p:tags r:id="rId6"/>
            </p:custDataLst>
          </p:nvPr>
        </p:nvSpPr>
        <p:spPr>
          <a:xfrm>
            <a:off x="1331915" y="1520825"/>
            <a:ext cx="287337" cy="61277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3" name="Rectangle : coins arrondis 9"/>
          <p:cNvSpPr/>
          <p:nvPr>
            <p:custDataLst>
              <p:tags r:id="rId7"/>
            </p:custDataLst>
          </p:nvPr>
        </p:nvSpPr>
        <p:spPr>
          <a:xfrm>
            <a:off x="468313" y="2312995"/>
            <a:ext cx="2068512" cy="24796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a:solidFill>
                  <a:prstClr val="black"/>
                </a:solidFill>
              </a:rPr>
              <a:t>Opère sur les nombres.</a:t>
            </a:r>
          </a:p>
          <a:p>
            <a:pPr algn="ctr" fontAlgn="auto">
              <a:spcBef>
                <a:spcPts val="0"/>
              </a:spcBef>
              <a:spcAft>
                <a:spcPts val="0"/>
              </a:spcAft>
              <a:defRPr/>
            </a:pPr>
            <a:endParaRPr lang="fr-FR" sz="2400" dirty="0">
              <a:solidFill>
                <a:prstClr val="black"/>
              </a:solidFill>
            </a:endParaRPr>
          </a:p>
          <a:p>
            <a:pPr algn="ctr" fontAlgn="auto">
              <a:spcBef>
                <a:spcPts val="0"/>
              </a:spcBef>
              <a:spcAft>
                <a:spcPts val="0"/>
              </a:spcAft>
              <a:defRPr/>
            </a:pPr>
            <a:r>
              <a:rPr lang="fr-FR" sz="2400" dirty="0">
                <a:solidFill>
                  <a:prstClr val="black"/>
                </a:solidFill>
              </a:rPr>
              <a:t>Va de gauche  à droite </a:t>
            </a:r>
          </a:p>
        </p:txBody>
      </p:sp>
      <p:pic>
        <p:nvPicPr>
          <p:cNvPr id="226313"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5589588"/>
            <a:ext cx="9715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p:cNvSpPr/>
          <p:nvPr>
            <p:custDataLst>
              <p:tags r:id="rId1"/>
            </p:custDataLst>
          </p:nvPr>
        </p:nvSpPr>
        <p:spPr>
          <a:xfrm>
            <a:off x="520701" y="471489"/>
            <a:ext cx="8174038" cy="8985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Les liens entre le calcul mental et calcul en ligne</a:t>
            </a:r>
            <a:endParaRPr lang="fr-FR" sz="2800" dirty="0">
              <a:solidFill>
                <a:prstClr val="black"/>
              </a:solidFill>
            </a:endParaRPr>
          </a:p>
        </p:txBody>
      </p:sp>
      <p:sp>
        <p:nvSpPr>
          <p:cNvPr id="5" name="Flèche : bas 4"/>
          <p:cNvSpPr/>
          <p:nvPr>
            <p:custDataLst>
              <p:tags r:id="rId2"/>
            </p:custDataLst>
          </p:nvPr>
        </p:nvSpPr>
        <p:spPr>
          <a:xfrm>
            <a:off x="1255714" y="1579563"/>
            <a:ext cx="292100" cy="103028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 name="Rectangle : coins arrondis 5"/>
          <p:cNvSpPr/>
          <p:nvPr>
            <p:custDataLst>
              <p:tags r:id="rId3"/>
            </p:custDataLst>
          </p:nvPr>
        </p:nvSpPr>
        <p:spPr>
          <a:xfrm>
            <a:off x="166728" y="2732088"/>
            <a:ext cx="2389187" cy="2784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spc="-30" dirty="0">
                <a:solidFill>
                  <a:prstClr val="black"/>
                </a:solidFill>
              </a:rPr>
              <a:t>Le calcul mental et le calcul en ligne vivent </a:t>
            </a:r>
            <a:r>
              <a:rPr lang="fr-FR" sz="2200" spc="-50" dirty="0">
                <a:solidFill>
                  <a:prstClr val="black"/>
                </a:solidFill>
              </a:rPr>
              <a:t>indépendamment </a:t>
            </a:r>
            <a:r>
              <a:rPr lang="fr-FR" sz="2200" spc="-30" dirty="0">
                <a:solidFill>
                  <a:prstClr val="black"/>
                </a:solidFill>
              </a:rPr>
              <a:t>mais se nourrissent mutuellement : </a:t>
            </a:r>
          </a:p>
        </p:txBody>
      </p:sp>
      <p:sp>
        <p:nvSpPr>
          <p:cNvPr id="14" name="Rectangle : coins arrondis 13"/>
          <p:cNvSpPr/>
          <p:nvPr>
            <p:custDataLst>
              <p:tags r:id="rId4"/>
            </p:custDataLst>
          </p:nvPr>
        </p:nvSpPr>
        <p:spPr>
          <a:xfrm>
            <a:off x="3575050" y="1860550"/>
            <a:ext cx="5143500" cy="187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200" spc="-30" dirty="0">
                <a:solidFill>
                  <a:sysClr val="windowText" lastClr="000000"/>
                </a:solidFill>
              </a:rPr>
              <a:t>les habiletés développées en calcul mental sont au service du calcul en ligne, elles donnent progressivement accès au traitement en ligne de calculs de plus en plus complexes </a:t>
            </a:r>
            <a:endParaRPr lang="fr-FR" sz="2200" spc="-30" dirty="0">
              <a:solidFill>
                <a:prstClr val="black"/>
              </a:solidFill>
            </a:endParaRPr>
          </a:p>
        </p:txBody>
      </p:sp>
      <p:sp>
        <p:nvSpPr>
          <p:cNvPr id="3" name="Flèche droite 2"/>
          <p:cNvSpPr/>
          <p:nvPr/>
        </p:nvSpPr>
        <p:spPr>
          <a:xfrm rot="20134124">
            <a:off x="2713038" y="2709863"/>
            <a:ext cx="781050"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5" name="Flèche droite 14"/>
          <p:cNvSpPr/>
          <p:nvPr/>
        </p:nvSpPr>
        <p:spPr>
          <a:xfrm rot="1064258">
            <a:off x="2719388" y="4370388"/>
            <a:ext cx="762000"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6" name="Rectangle : coins arrondis 13"/>
          <p:cNvSpPr/>
          <p:nvPr>
            <p:custDataLst>
              <p:tags r:id="rId5"/>
            </p:custDataLst>
          </p:nvPr>
        </p:nvSpPr>
        <p:spPr>
          <a:xfrm>
            <a:off x="3575050" y="4003675"/>
            <a:ext cx="5143500" cy="13922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200" dirty="0">
                <a:solidFill>
                  <a:sysClr val="windowText" lastClr="000000"/>
                </a:solidFill>
              </a:rPr>
              <a:t>le calcul en ligne peut aussi être vu comme une étape dans le développement du calcul men­tal </a:t>
            </a:r>
            <a:endParaRPr lang="fr-FR" sz="2200" dirty="0">
              <a:solidFill>
                <a:prstClr val="black"/>
              </a:solidFill>
            </a:endParaRPr>
          </a:p>
        </p:txBody>
      </p:sp>
      <p:pic>
        <p:nvPicPr>
          <p:cNvPr id="22733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7950" y="5627688"/>
            <a:ext cx="9715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p:cNvSpPr/>
          <p:nvPr>
            <p:custDataLst>
              <p:tags r:id="rId1"/>
            </p:custDataLst>
          </p:nvPr>
        </p:nvSpPr>
        <p:spPr>
          <a:xfrm>
            <a:off x="590550" y="484188"/>
            <a:ext cx="8174038" cy="10001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prstClr val="black"/>
                </a:solidFill>
              </a:rPr>
              <a:t>Développer une intelligence du calcul (et donc du nombre) aux travers de la fréquentation d’activités de CM et de CL</a:t>
            </a:r>
          </a:p>
        </p:txBody>
      </p:sp>
      <p:sp>
        <p:nvSpPr>
          <p:cNvPr id="5" name="Flèche : bas 4"/>
          <p:cNvSpPr/>
          <p:nvPr>
            <p:custDataLst>
              <p:tags r:id="rId2"/>
            </p:custDataLst>
          </p:nvPr>
        </p:nvSpPr>
        <p:spPr>
          <a:xfrm>
            <a:off x="1109663" y="1620838"/>
            <a:ext cx="287337" cy="53975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 name="Rectangle : coins arrondis 5"/>
          <p:cNvSpPr/>
          <p:nvPr>
            <p:custDataLst>
              <p:tags r:id="rId3"/>
            </p:custDataLst>
          </p:nvPr>
        </p:nvSpPr>
        <p:spPr>
          <a:xfrm>
            <a:off x="187325" y="2268538"/>
            <a:ext cx="1960563" cy="2813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le CL et CM</a:t>
            </a:r>
          </a:p>
          <a:p>
            <a:pPr algn="ctr" fontAlgn="auto">
              <a:spcBef>
                <a:spcPts val="0"/>
              </a:spcBef>
              <a:spcAft>
                <a:spcPts val="0"/>
              </a:spcAft>
              <a:defRPr/>
            </a:pPr>
            <a:r>
              <a:rPr lang="fr-FR" sz="2200" dirty="0">
                <a:solidFill>
                  <a:prstClr val="black"/>
                </a:solidFill>
              </a:rPr>
              <a:t>doivent être travaillés avant le calcul posé</a:t>
            </a:r>
          </a:p>
        </p:txBody>
      </p:sp>
      <p:sp>
        <p:nvSpPr>
          <p:cNvPr id="7" name="Flèche : bas 6"/>
          <p:cNvSpPr/>
          <p:nvPr>
            <p:custDataLst>
              <p:tags r:id="rId4"/>
            </p:custDataLst>
          </p:nvPr>
        </p:nvSpPr>
        <p:spPr>
          <a:xfrm>
            <a:off x="3059177" y="1614488"/>
            <a:ext cx="288925" cy="53975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 name="Rectangle : coins arrondis 7"/>
          <p:cNvSpPr/>
          <p:nvPr>
            <p:custDataLst>
              <p:tags r:id="rId5"/>
            </p:custDataLst>
          </p:nvPr>
        </p:nvSpPr>
        <p:spPr>
          <a:xfrm>
            <a:off x="2219325" y="2268538"/>
            <a:ext cx="1962150" cy="2844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Consacrer plus de temps au CL et sur des périodes plus longues </a:t>
            </a:r>
          </a:p>
        </p:txBody>
      </p:sp>
      <p:sp>
        <p:nvSpPr>
          <p:cNvPr id="9" name="Flèche : bas 8"/>
          <p:cNvSpPr/>
          <p:nvPr>
            <p:custDataLst>
              <p:tags r:id="rId6"/>
            </p:custDataLst>
          </p:nvPr>
        </p:nvSpPr>
        <p:spPr>
          <a:xfrm>
            <a:off x="5316539" y="1614488"/>
            <a:ext cx="287337" cy="53975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0" name="Rectangle : coins arrondis 9"/>
          <p:cNvSpPr/>
          <p:nvPr>
            <p:custDataLst>
              <p:tags r:id="rId7"/>
            </p:custDataLst>
          </p:nvPr>
        </p:nvSpPr>
        <p:spPr>
          <a:xfrm>
            <a:off x="4235450" y="2268538"/>
            <a:ext cx="2524125" cy="2844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Importance de travailler les répertoires (mémorisation des tables et faits numériques, « sous procédure »)</a:t>
            </a:r>
          </a:p>
        </p:txBody>
      </p:sp>
      <p:sp>
        <p:nvSpPr>
          <p:cNvPr id="13" name="Flèche : bas 12"/>
          <p:cNvSpPr/>
          <p:nvPr>
            <p:custDataLst>
              <p:tags r:id="rId8"/>
            </p:custDataLst>
          </p:nvPr>
        </p:nvSpPr>
        <p:spPr>
          <a:xfrm>
            <a:off x="7764464" y="1614488"/>
            <a:ext cx="287337" cy="53975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4" name="Rectangle : coins arrondis 13"/>
          <p:cNvSpPr/>
          <p:nvPr>
            <p:custDataLst>
              <p:tags r:id="rId9"/>
            </p:custDataLst>
          </p:nvPr>
        </p:nvSpPr>
        <p:spPr>
          <a:xfrm>
            <a:off x="6827902" y="2268538"/>
            <a:ext cx="2136775" cy="28130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Utiliser le CL et le CM pour effectuer un calcul approché et déterminer l’ordre de grandeur</a:t>
            </a:r>
          </a:p>
        </p:txBody>
      </p:sp>
      <p:sp>
        <p:nvSpPr>
          <p:cNvPr id="11" name="Flèche : bas 4"/>
          <p:cNvSpPr/>
          <p:nvPr>
            <p:custDataLst>
              <p:tags r:id="rId10"/>
            </p:custDataLst>
          </p:nvPr>
        </p:nvSpPr>
        <p:spPr>
          <a:xfrm>
            <a:off x="5402264" y="5235575"/>
            <a:ext cx="287337" cy="53975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2" name="Rectangle : coins arrondis 5"/>
          <p:cNvSpPr/>
          <p:nvPr>
            <p:custDataLst>
              <p:tags r:id="rId11"/>
            </p:custDataLst>
          </p:nvPr>
        </p:nvSpPr>
        <p:spPr>
          <a:xfrm>
            <a:off x="4235450" y="5883403"/>
            <a:ext cx="2524125" cy="7858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i="1" dirty="0">
                <a:solidFill>
                  <a:prstClr val="black"/>
                </a:solidFill>
              </a:rPr>
              <a:t>« Calcul réfléchi  et calcul automatisé »</a:t>
            </a:r>
          </a:p>
        </p:txBody>
      </p:sp>
      <p:pic>
        <p:nvPicPr>
          <p:cNvPr id="228365"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213" y="5589588"/>
            <a:ext cx="9715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p:cNvSpPr/>
          <p:nvPr>
            <p:custDataLst>
              <p:tags r:id="rId1"/>
            </p:custDataLst>
          </p:nvPr>
        </p:nvSpPr>
        <p:spPr>
          <a:xfrm>
            <a:off x="520701" y="471489"/>
            <a:ext cx="8174038" cy="8985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Les liens entre le calcul mental et calcul en ligne</a:t>
            </a:r>
            <a:endParaRPr lang="fr-FR" sz="2800" dirty="0">
              <a:solidFill>
                <a:prstClr val="black"/>
              </a:solidFill>
            </a:endParaRPr>
          </a:p>
        </p:txBody>
      </p:sp>
      <p:sp>
        <p:nvSpPr>
          <p:cNvPr id="5" name="Flèche : bas 4"/>
          <p:cNvSpPr/>
          <p:nvPr>
            <p:custDataLst>
              <p:tags r:id="rId2"/>
            </p:custDataLst>
          </p:nvPr>
        </p:nvSpPr>
        <p:spPr>
          <a:xfrm>
            <a:off x="1255714" y="1579563"/>
            <a:ext cx="292100" cy="103028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 name="Rectangle : coins arrondis 5"/>
          <p:cNvSpPr/>
          <p:nvPr>
            <p:custDataLst>
              <p:tags r:id="rId3"/>
            </p:custDataLst>
          </p:nvPr>
        </p:nvSpPr>
        <p:spPr>
          <a:xfrm>
            <a:off x="166728" y="2732088"/>
            <a:ext cx="2389187" cy="2784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spc="-30" dirty="0">
                <a:solidFill>
                  <a:prstClr val="black"/>
                </a:solidFill>
              </a:rPr>
              <a:t>Le calcul mental et le calcul en ligne vivent </a:t>
            </a:r>
            <a:r>
              <a:rPr lang="fr-FR" sz="2200" spc="-50" dirty="0">
                <a:solidFill>
                  <a:prstClr val="black"/>
                </a:solidFill>
              </a:rPr>
              <a:t>indépendamment </a:t>
            </a:r>
            <a:r>
              <a:rPr lang="fr-FR" sz="2200" spc="-30" dirty="0">
                <a:solidFill>
                  <a:prstClr val="black"/>
                </a:solidFill>
              </a:rPr>
              <a:t>mais se nourrissent mutuellement : </a:t>
            </a:r>
          </a:p>
        </p:txBody>
      </p:sp>
      <p:sp>
        <p:nvSpPr>
          <p:cNvPr id="14" name="Rectangle : coins arrondis 13"/>
          <p:cNvSpPr/>
          <p:nvPr>
            <p:custDataLst>
              <p:tags r:id="rId4"/>
            </p:custDataLst>
          </p:nvPr>
        </p:nvSpPr>
        <p:spPr>
          <a:xfrm>
            <a:off x="3575050" y="1860550"/>
            <a:ext cx="5143500" cy="187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200" spc="-30" dirty="0">
                <a:solidFill>
                  <a:sysClr val="windowText" lastClr="000000"/>
                </a:solidFill>
              </a:rPr>
              <a:t>les habiletés développées en calcul mental sont au service du calcul en ligne, elles donnent progressivement accès au traitement en ligne de calculs de plus en plus complexes </a:t>
            </a:r>
            <a:endParaRPr lang="fr-FR" sz="2200" spc="-30" dirty="0">
              <a:solidFill>
                <a:prstClr val="black"/>
              </a:solidFill>
            </a:endParaRPr>
          </a:p>
        </p:txBody>
      </p:sp>
      <p:sp>
        <p:nvSpPr>
          <p:cNvPr id="3" name="Flèche droite 2"/>
          <p:cNvSpPr/>
          <p:nvPr/>
        </p:nvSpPr>
        <p:spPr>
          <a:xfrm rot="20134124">
            <a:off x="2713038" y="2709863"/>
            <a:ext cx="781050"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5" name="Flèche droite 14"/>
          <p:cNvSpPr/>
          <p:nvPr/>
        </p:nvSpPr>
        <p:spPr>
          <a:xfrm rot="1064258">
            <a:off x="2719388" y="4370388"/>
            <a:ext cx="762000"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6" name="Rectangle : coins arrondis 13"/>
          <p:cNvSpPr/>
          <p:nvPr>
            <p:custDataLst>
              <p:tags r:id="rId5"/>
            </p:custDataLst>
          </p:nvPr>
        </p:nvSpPr>
        <p:spPr>
          <a:xfrm>
            <a:off x="3575050" y="4003675"/>
            <a:ext cx="5143500" cy="13922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200" dirty="0">
                <a:solidFill>
                  <a:sysClr val="windowText" lastClr="000000"/>
                </a:solidFill>
              </a:rPr>
              <a:t>le calcul en ligne peut aussi être vu comme une étape dans le développement du calcul men­tal </a:t>
            </a:r>
            <a:endParaRPr lang="fr-FR" sz="2200" dirty="0">
              <a:solidFill>
                <a:prstClr val="black"/>
              </a:solidFill>
            </a:endParaRPr>
          </a:p>
        </p:txBody>
      </p:sp>
      <p:pic>
        <p:nvPicPr>
          <p:cNvPr id="22938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7950" y="5627688"/>
            <a:ext cx="9715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p:cNvSpPr/>
          <p:nvPr>
            <p:custDataLst>
              <p:tags r:id="rId1"/>
            </p:custDataLst>
          </p:nvPr>
        </p:nvSpPr>
        <p:spPr>
          <a:xfrm>
            <a:off x="544514" y="476378"/>
            <a:ext cx="8174037" cy="13763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posé :</a:t>
            </a:r>
            <a:r>
              <a:rPr lang="fr-FR" sz="2800" dirty="0">
                <a:solidFill>
                  <a:prstClr val="black"/>
                </a:solidFill>
              </a:rPr>
              <a:t> </a:t>
            </a:r>
          </a:p>
          <a:p>
            <a:pPr algn="ctr" fontAlgn="auto">
              <a:spcBef>
                <a:spcPts val="0"/>
              </a:spcBef>
              <a:spcAft>
                <a:spcPts val="0"/>
              </a:spcAft>
              <a:defRPr/>
            </a:pPr>
            <a:r>
              <a:rPr lang="fr-FR" sz="2000" dirty="0">
                <a:solidFill>
                  <a:prstClr val="black"/>
                </a:solidFill>
              </a:rPr>
              <a:t>Le calcul posé permet de disposer d’une méthode de calcul sécurisante, car elle permet de garantir l’obtention d’un résultat. </a:t>
            </a:r>
          </a:p>
        </p:txBody>
      </p:sp>
      <p:sp>
        <p:nvSpPr>
          <p:cNvPr id="5" name="Flèche : bas 4"/>
          <p:cNvSpPr/>
          <p:nvPr>
            <p:custDataLst>
              <p:tags r:id="rId2"/>
            </p:custDataLst>
          </p:nvPr>
        </p:nvSpPr>
        <p:spPr>
          <a:xfrm>
            <a:off x="1111252" y="2079753"/>
            <a:ext cx="2921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 name="Rectangle : coins arrondis 5"/>
          <p:cNvSpPr/>
          <p:nvPr>
            <p:custDataLst>
              <p:tags r:id="rId3"/>
            </p:custDataLst>
          </p:nvPr>
        </p:nvSpPr>
        <p:spPr>
          <a:xfrm>
            <a:off x="107952" y="2882901"/>
            <a:ext cx="2230438" cy="24685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Le calcul posé est une modalité de calcul écrit qui consiste en l’application d’un algorithme</a:t>
            </a:r>
          </a:p>
        </p:txBody>
      </p:sp>
      <p:sp>
        <p:nvSpPr>
          <p:cNvPr id="7" name="Flèche : bas 6"/>
          <p:cNvSpPr/>
          <p:nvPr>
            <p:custDataLst>
              <p:tags r:id="rId4"/>
            </p:custDataLst>
          </p:nvPr>
        </p:nvSpPr>
        <p:spPr>
          <a:xfrm>
            <a:off x="3132139" y="2079753"/>
            <a:ext cx="2921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 name="Rectangle : coins arrondis 7"/>
          <p:cNvSpPr/>
          <p:nvPr>
            <p:custDataLst>
              <p:tags r:id="rId5"/>
            </p:custDataLst>
          </p:nvPr>
        </p:nvSpPr>
        <p:spPr>
          <a:xfrm>
            <a:off x="4211702" y="2892425"/>
            <a:ext cx="2232025" cy="24701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Permet de réinvestir des faits numériques acquis et les connaissances sur les nombres</a:t>
            </a:r>
          </a:p>
        </p:txBody>
      </p:sp>
      <p:sp>
        <p:nvSpPr>
          <p:cNvPr id="9" name="Flèche : bas 8"/>
          <p:cNvSpPr/>
          <p:nvPr>
            <p:custDataLst>
              <p:tags r:id="rId6"/>
            </p:custDataLst>
          </p:nvPr>
        </p:nvSpPr>
        <p:spPr>
          <a:xfrm>
            <a:off x="5219701" y="2079753"/>
            <a:ext cx="2921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0" name="Rectangle : coins arrondis 9"/>
          <p:cNvSpPr/>
          <p:nvPr>
            <p:custDataLst>
              <p:tags r:id="rId7"/>
            </p:custDataLst>
          </p:nvPr>
        </p:nvSpPr>
        <p:spPr>
          <a:xfrm>
            <a:off x="2454275" y="2892432"/>
            <a:ext cx="1685925" cy="2481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Opère sur les chiffres.</a:t>
            </a:r>
          </a:p>
          <a:p>
            <a:pPr algn="ctr" fontAlgn="auto">
              <a:spcBef>
                <a:spcPts val="0"/>
              </a:spcBef>
              <a:spcAft>
                <a:spcPts val="0"/>
              </a:spcAft>
              <a:defRPr/>
            </a:pPr>
            <a:endParaRPr lang="fr-FR" sz="2200" dirty="0">
              <a:solidFill>
                <a:prstClr val="black"/>
              </a:solidFill>
            </a:endParaRPr>
          </a:p>
          <a:p>
            <a:pPr algn="ctr" fontAlgn="auto">
              <a:spcBef>
                <a:spcPts val="0"/>
              </a:spcBef>
              <a:spcAft>
                <a:spcPts val="0"/>
              </a:spcAft>
              <a:defRPr/>
            </a:pPr>
            <a:r>
              <a:rPr lang="fr-FR" sz="2200" dirty="0">
                <a:solidFill>
                  <a:prstClr val="black"/>
                </a:solidFill>
              </a:rPr>
              <a:t>Va de droite à gauche </a:t>
            </a:r>
          </a:p>
        </p:txBody>
      </p:sp>
      <p:sp>
        <p:nvSpPr>
          <p:cNvPr id="12" name="Flèche : bas 8"/>
          <p:cNvSpPr/>
          <p:nvPr>
            <p:custDataLst>
              <p:tags r:id="rId8"/>
            </p:custDataLst>
          </p:nvPr>
        </p:nvSpPr>
        <p:spPr>
          <a:xfrm>
            <a:off x="7524814" y="2079753"/>
            <a:ext cx="290513"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5" name="Rectangle : coins arrondis 9"/>
          <p:cNvSpPr/>
          <p:nvPr>
            <p:custDataLst>
              <p:tags r:id="rId9"/>
            </p:custDataLst>
          </p:nvPr>
        </p:nvSpPr>
        <p:spPr>
          <a:xfrm>
            <a:off x="6516752" y="2892432"/>
            <a:ext cx="2378075" cy="2481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spc="-40" dirty="0">
                <a:solidFill>
                  <a:prstClr val="black"/>
                </a:solidFill>
              </a:rPr>
              <a:t>Permet  l’étude du fonctionnement d’algorithmes complexes à partir de leur mise en pratique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p:cNvSpPr/>
          <p:nvPr>
            <p:custDataLst>
              <p:tags r:id="rId1"/>
            </p:custDataLst>
          </p:nvPr>
        </p:nvSpPr>
        <p:spPr>
          <a:xfrm>
            <a:off x="544514" y="476378"/>
            <a:ext cx="8174037" cy="13763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posé :</a:t>
            </a:r>
            <a:r>
              <a:rPr lang="fr-FR" sz="2800" dirty="0">
                <a:solidFill>
                  <a:prstClr val="black"/>
                </a:solidFill>
              </a:rPr>
              <a:t> </a:t>
            </a:r>
          </a:p>
          <a:p>
            <a:pPr algn="ctr" fontAlgn="auto">
              <a:spcBef>
                <a:spcPts val="0"/>
              </a:spcBef>
              <a:spcAft>
                <a:spcPts val="0"/>
              </a:spcAft>
              <a:defRPr/>
            </a:pPr>
            <a:r>
              <a:rPr lang="fr-FR" sz="2000" dirty="0">
                <a:solidFill>
                  <a:prstClr val="black"/>
                </a:solidFill>
              </a:rPr>
              <a:t>Le calcul posé permet de disposer d’une méthode de calcul sécurisante, car elle permet de garantir l’obtention d’un résultat. </a:t>
            </a:r>
          </a:p>
        </p:txBody>
      </p:sp>
      <p:sp>
        <p:nvSpPr>
          <p:cNvPr id="5" name="Flèche : bas 4"/>
          <p:cNvSpPr/>
          <p:nvPr>
            <p:custDataLst>
              <p:tags r:id="rId2"/>
            </p:custDataLst>
          </p:nvPr>
        </p:nvSpPr>
        <p:spPr>
          <a:xfrm>
            <a:off x="1111252" y="2079753"/>
            <a:ext cx="2921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 name="Rectangle : coins arrondis 5"/>
          <p:cNvSpPr/>
          <p:nvPr>
            <p:custDataLst>
              <p:tags r:id="rId3"/>
            </p:custDataLst>
          </p:nvPr>
        </p:nvSpPr>
        <p:spPr>
          <a:xfrm>
            <a:off x="107952" y="2882901"/>
            <a:ext cx="2230438" cy="24685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Le calcul posé est une modalité de calcul écrit qui consiste en l’application d’un algorithme</a:t>
            </a:r>
          </a:p>
        </p:txBody>
      </p:sp>
      <p:sp>
        <p:nvSpPr>
          <p:cNvPr id="7" name="Flèche : bas 6"/>
          <p:cNvSpPr/>
          <p:nvPr>
            <p:custDataLst>
              <p:tags r:id="rId4"/>
            </p:custDataLst>
          </p:nvPr>
        </p:nvSpPr>
        <p:spPr>
          <a:xfrm>
            <a:off x="3132139" y="2079753"/>
            <a:ext cx="2921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 name="Rectangle : coins arrondis 7"/>
          <p:cNvSpPr/>
          <p:nvPr>
            <p:custDataLst>
              <p:tags r:id="rId5"/>
            </p:custDataLst>
          </p:nvPr>
        </p:nvSpPr>
        <p:spPr>
          <a:xfrm>
            <a:off x="4211702" y="2892425"/>
            <a:ext cx="2232025" cy="24701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Permet de réinvestir des faits numériques acquis et les connaissances sur les nombres</a:t>
            </a:r>
          </a:p>
        </p:txBody>
      </p:sp>
      <p:sp>
        <p:nvSpPr>
          <p:cNvPr id="9" name="Flèche : bas 8"/>
          <p:cNvSpPr/>
          <p:nvPr>
            <p:custDataLst>
              <p:tags r:id="rId6"/>
            </p:custDataLst>
          </p:nvPr>
        </p:nvSpPr>
        <p:spPr>
          <a:xfrm>
            <a:off x="5219701" y="2079753"/>
            <a:ext cx="2921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0" name="Rectangle : coins arrondis 9"/>
          <p:cNvSpPr/>
          <p:nvPr>
            <p:custDataLst>
              <p:tags r:id="rId7"/>
            </p:custDataLst>
          </p:nvPr>
        </p:nvSpPr>
        <p:spPr>
          <a:xfrm>
            <a:off x="2454275" y="2892432"/>
            <a:ext cx="1685925" cy="2481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dirty="0">
                <a:solidFill>
                  <a:prstClr val="black"/>
                </a:solidFill>
              </a:rPr>
              <a:t>Opère sur les chiffres.</a:t>
            </a:r>
          </a:p>
          <a:p>
            <a:pPr algn="ctr" fontAlgn="auto">
              <a:spcBef>
                <a:spcPts val="0"/>
              </a:spcBef>
              <a:spcAft>
                <a:spcPts val="0"/>
              </a:spcAft>
              <a:defRPr/>
            </a:pPr>
            <a:endParaRPr lang="fr-FR" sz="2200" dirty="0">
              <a:solidFill>
                <a:prstClr val="black"/>
              </a:solidFill>
            </a:endParaRPr>
          </a:p>
          <a:p>
            <a:pPr algn="ctr" fontAlgn="auto">
              <a:spcBef>
                <a:spcPts val="0"/>
              </a:spcBef>
              <a:spcAft>
                <a:spcPts val="0"/>
              </a:spcAft>
              <a:defRPr/>
            </a:pPr>
            <a:r>
              <a:rPr lang="fr-FR" sz="2200" dirty="0">
                <a:solidFill>
                  <a:prstClr val="black"/>
                </a:solidFill>
              </a:rPr>
              <a:t>Va de droite à gauche </a:t>
            </a:r>
          </a:p>
        </p:txBody>
      </p:sp>
      <p:sp>
        <p:nvSpPr>
          <p:cNvPr id="12" name="Flèche : bas 8"/>
          <p:cNvSpPr/>
          <p:nvPr>
            <p:custDataLst>
              <p:tags r:id="rId8"/>
            </p:custDataLst>
          </p:nvPr>
        </p:nvSpPr>
        <p:spPr>
          <a:xfrm>
            <a:off x="7524814" y="2079753"/>
            <a:ext cx="290513"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5" name="Rectangle : coins arrondis 9"/>
          <p:cNvSpPr/>
          <p:nvPr>
            <p:custDataLst>
              <p:tags r:id="rId9"/>
            </p:custDataLst>
          </p:nvPr>
        </p:nvSpPr>
        <p:spPr>
          <a:xfrm>
            <a:off x="6516752" y="2892432"/>
            <a:ext cx="2378075" cy="2481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spc="-40" dirty="0">
                <a:solidFill>
                  <a:prstClr val="black"/>
                </a:solidFill>
              </a:rPr>
              <a:t>Permet  l’étude du fonctionnement d’algorithmes complexes à partir de leur mise en pratique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re 1"/>
          <p:cNvSpPr>
            <a:spLocks noGrp="1"/>
          </p:cNvSpPr>
          <p:nvPr>
            <p:ph type="title"/>
          </p:nvPr>
        </p:nvSpPr>
        <p:spPr>
          <a:xfrm>
            <a:off x="457200" y="274766"/>
            <a:ext cx="8229600" cy="561975"/>
          </a:xfrm>
        </p:spPr>
        <p:txBody>
          <a:bodyPr/>
          <a:lstStyle/>
          <a:p>
            <a:pPr algn="ctr" eaLnBrk="1" hangingPunct="1"/>
            <a:r>
              <a:rPr lang="fr-FR" sz="3200" b="1" smtClean="0"/>
              <a:t>CALCUL </a:t>
            </a:r>
          </a:p>
        </p:txBody>
      </p:sp>
      <p:sp>
        <p:nvSpPr>
          <p:cNvPr id="5" name="Espace réservé du numéro de diapositive 4"/>
          <p:cNvSpPr>
            <a:spLocks noGrp="1"/>
          </p:cNvSpPr>
          <p:nvPr>
            <p:ph type="sldNum" sz="quarter" idx="12"/>
          </p:nvPr>
        </p:nvSpPr>
        <p:spPr/>
        <p:txBody>
          <a:bodyPr/>
          <a:lstStyle/>
          <a:p>
            <a:pPr>
              <a:defRPr/>
            </a:pPr>
            <a:fld id="{FF0DE8A2-E973-4DAE-AD3B-FC88BF132ABB}" type="slidenum">
              <a:rPr lang="fr-FR"/>
              <a:pPr>
                <a:defRPr/>
              </a:pPr>
              <a:t>2</a:t>
            </a:fld>
            <a:endParaRPr lang="fr-FR"/>
          </a:p>
        </p:txBody>
      </p:sp>
      <p:sp>
        <p:nvSpPr>
          <p:cNvPr id="214020" name="ZoneTexte 2"/>
          <p:cNvSpPr txBox="1">
            <a:spLocks noChangeArrowheads="1"/>
          </p:cNvSpPr>
          <p:nvPr/>
        </p:nvSpPr>
        <p:spPr bwMode="auto">
          <a:xfrm>
            <a:off x="368364" y="2046288"/>
            <a:ext cx="3482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400" b="1">
                <a:latin typeface="Calibri" pitchFamily="34" charset="0"/>
              </a:rPr>
              <a:t>Présentiel 1  </a:t>
            </a:r>
          </a:p>
          <a:p>
            <a:pPr algn="ctr" eaLnBrk="1" hangingPunct="1"/>
            <a:r>
              <a:rPr lang="fr-FR" sz="2400" b="1">
                <a:latin typeface="Calibri" pitchFamily="34" charset="0"/>
              </a:rPr>
              <a:t> </a:t>
            </a:r>
          </a:p>
        </p:txBody>
      </p:sp>
      <p:sp>
        <p:nvSpPr>
          <p:cNvPr id="214021" name="ZoneTexte 5"/>
          <p:cNvSpPr txBox="1">
            <a:spLocks noChangeArrowheads="1"/>
          </p:cNvSpPr>
          <p:nvPr/>
        </p:nvSpPr>
        <p:spPr bwMode="auto">
          <a:xfrm>
            <a:off x="368321" y="3573466"/>
            <a:ext cx="3889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400" b="1">
                <a:latin typeface="Calibri" pitchFamily="34" charset="0"/>
              </a:rPr>
              <a:t>In situ : au sein de la classe, de l’école</a:t>
            </a:r>
          </a:p>
          <a:p>
            <a:pPr algn="ctr" eaLnBrk="1" hangingPunct="1"/>
            <a:endParaRPr lang="fr-FR" sz="2400" b="1">
              <a:latin typeface="Calibri" pitchFamily="34" charset="0"/>
            </a:endParaRPr>
          </a:p>
        </p:txBody>
      </p:sp>
      <p:sp>
        <p:nvSpPr>
          <p:cNvPr id="214022" name="ZoneTexte 6"/>
          <p:cNvSpPr txBox="1">
            <a:spLocks noChangeArrowheads="1"/>
          </p:cNvSpPr>
          <p:nvPr/>
        </p:nvSpPr>
        <p:spPr bwMode="auto">
          <a:xfrm>
            <a:off x="368321" y="5373688"/>
            <a:ext cx="388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400" b="1">
                <a:latin typeface="Calibri" pitchFamily="34" charset="0"/>
              </a:rPr>
              <a:t>Présentiel 2 </a:t>
            </a:r>
          </a:p>
        </p:txBody>
      </p:sp>
      <p:cxnSp>
        <p:nvCxnSpPr>
          <p:cNvPr id="8" name="Connecteur droit 7"/>
          <p:cNvCxnSpPr/>
          <p:nvPr/>
        </p:nvCxnSpPr>
        <p:spPr>
          <a:xfrm>
            <a:off x="519177" y="3357563"/>
            <a:ext cx="7775575" cy="0"/>
          </a:xfrm>
          <a:prstGeom prst="line">
            <a:avLst/>
          </a:prstGeom>
          <a:ln w="28575">
            <a:solidFill>
              <a:srgbClr val="0283C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27114" y="4941888"/>
            <a:ext cx="7777163" cy="0"/>
          </a:xfrm>
          <a:prstGeom prst="line">
            <a:avLst/>
          </a:prstGeom>
          <a:ln w="28575">
            <a:solidFill>
              <a:srgbClr val="0283C0"/>
            </a:solidFill>
          </a:ln>
        </p:spPr>
        <p:style>
          <a:lnRef idx="1">
            <a:schemeClr val="accent1"/>
          </a:lnRef>
          <a:fillRef idx="0">
            <a:schemeClr val="accent1"/>
          </a:fillRef>
          <a:effectRef idx="0">
            <a:schemeClr val="accent1"/>
          </a:effectRef>
          <a:fontRef idx="minor">
            <a:schemeClr val="tx1"/>
          </a:fontRef>
        </p:style>
      </p:cxnSp>
      <p:sp>
        <p:nvSpPr>
          <p:cNvPr id="214025" name="ZoneTexte 9"/>
          <p:cNvSpPr txBox="1">
            <a:spLocks noChangeArrowheads="1"/>
          </p:cNvSpPr>
          <p:nvPr/>
        </p:nvSpPr>
        <p:spPr bwMode="auto">
          <a:xfrm>
            <a:off x="4240213" y="1836738"/>
            <a:ext cx="4064000" cy="10160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000" b="1">
                <a:solidFill>
                  <a:srgbClr val="C00000"/>
                </a:solidFill>
                <a:latin typeface="Calibri" pitchFamily="34" charset="0"/>
              </a:rPr>
              <a:t>Appréhender les problématiques d’enseignement du calcul 2H</a:t>
            </a:r>
          </a:p>
          <a:p>
            <a:pPr algn="ctr" eaLnBrk="1" hangingPunct="1"/>
            <a:endParaRPr lang="fr-FR" sz="2000" b="1">
              <a:solidFill>
                <a:srgbClr val="C00000"/>
              </a:solidFill>
              <a:latin typeface="Calibri" pitchFamily="34" charset="0"/>
            </a:endParaRPr>
          </a:p>
        </p:txBody>
      </p:sp>
      <p:sp>
        <p:nvSpPr>
          <p:cNvPr id="214026" name="ZoneTexte 10"/>
          <p:cNvSpPr txBox="1">
            <a:spLocks noChangeArrowheads="1"/>
          </p:cNvSpPr>
          <p:nvPr/>
        </p:nvSpPr>
        <p:spPr bwMode="auto">
          <a:xfrm>
            <a:off x="4414902" y="3573463"/>
            <a:ext cx="3889375" cy="10160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000" b="1">
                <a:solidFill>
                  <a:srgbClr val="C00000"/>
                </a:solidFill>
                <a:latin typeface="Calibri" pitchFamily="34" charset="0"/>
              </a:rPr>
              <a:t>Mettre en œuvre  en classe et confronter à l’école les démarches proposées au présentiel initial 5H</a:t>
            </a:r>
          </a:p>
        </p:txBody>
      </p:sp>
      <p:sp>
        <p:nvSpPr>
          <p:cNvPr id="214027" name="ZoneTexte 11"/>
          <p:cNvSpPr txBox="1">
            <a:spLocks noChangeArrowheads="1"/>
          </p:cNvSpPr>
          <p:nvPr/>
        </p:nvSpPr>
        <p:spPr bwMode="auto">
          <a:xfrm>
            <a:off x="4414902" y="5654675"/>
            <a:ext cx="3889375" cy="400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000" b="1">
                <a:solidFill>
                  <a:srgbClr val="C00000"/>
                </a:solidFill>
                <a:latin typeface="Calibri" pitchFamily="34" charset="0"/>
              </a:rPr>
              <a:t>Partager, mutualiser 2H</a:t>
            </a:r>
          </a:p>
        </p:txBody>
      </p:sp>
      <p:sp>
        <p:nvSpPr>
          <p:cNvPr id="13" name="ZoneTexte 12"/>
          <p:cNvSpPr txBox="1"/>
          <p:nvPr/>
        </p:nvSpPr>
        <p:spPr>
          <a:xfrm>
            <a:off x="647700" y="1168400"/>
            <a:ext cx="7848600" cy="400050"/>
          </a:xfrm>
          <a:prstGeom prst="rect">
            <a:avLst/>
          </a:prstGeom>
          <a:solidFill>
            <a:schemeClr val="accent3">
              <a:lumMod val="60000"/>
              <a:lumOff val="40000"/>
            </a:schemeClr>
          </a:solidFill>
          <a:ln>
            <a:solidFill>
              <a:schemeClr val="accent5">
                <a:shade val="50000"/>
              </a:schemeClr>
            </a:solidFill>
          </a:ln>
        </p:spPr>
        <p:txBody>
          <a:bodyPr>
            <a:spAutoFit/>
          </a:bodyPr>
          <a:lstStyle/>
          <a:p>
            <a:pPr algn="ctr" fontAlgn="auto">
              <a:spcBef>
                <a:spcPts val="0"/>
              </a:spcBef>
              <a:spcAft>
                <a:spcPts val="0"/>
              </a:spcAft>
              <a:defRPr/>
            </a:pPr>
            <a:r>
              <a:rPr lang="fr-FR" sz="2000" b="1" dirty="0">
                <a:latin typeface="+mn-lt"/>
                <a:cs typeface="+mn-cs"/>
              </a:rPr>
              <a:t>Durée : 9 h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p:cNvSpPr/>
          <p:nvPr>
            <p:custDataLst>
              <p:tags r:id="rId1"/>
            </p:custDataLst>
          </p:nvPr>
        </p:nvSpPr>
        <p:spPr>
          <a:xfrm>
            <a:off x="544514" y="404814"/>
            <a:ext cx="8174037" cy="11255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prstClr val="black"/>
                </a:solidFill>
              </a:rPr>
              <a:t>Le calcul instrumenté</a:t>
            </a:r>
            <a:endParaRPr lang="fr-FR" sz="2800" dirty="0">
              <a:solidFill>
                <a:prstClr val="black"/>
              </a:solidFill>
            </a:endParaRPr>
          </a:p>
        </p:txBody>
      </p:sp>
      <p:sp>
        <p:nvSpPr>
          <p:cNvPr id="5" name="Flèche : bas 4"/>
          <p:cNvSpPr/>
          <p:nvPr>
            <p:custDataLst>
              <p:tags r:id="rId2"/>
            </p:custDataLst>
          </p:nvPr>
        </p:nvSpPr>
        <p:spPr>
          <a:xfrm>
            <a:off x="1012827" y="1849438"/>
            <a:ext cx="287338" cy="57626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 name="Rectangle : coins arrondis 5"/>
          <p:cNvSpPr/>
          <p:nvPr>
            <p:custDataLst>
              <p:tags r:id="rId3"/>
            </p:custDataLst>
          </p:nvPr>
        </p:nvSpPr>
        <p:spPr>
          <a:xfrm>
            <a:off x="90488" y="2614613"/>
            <a:ext cx="2105025" cy="24701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a:solidFill>
                  <a:prstClr val="black"/>
                </a:solidFill>
              </a:rPr>
              <a:t>fait référence à l’utilisation d’outils (calculatrice, tableur, logiciels…)</a:t>
            </a:r>
          </a:p>
        </p:txBody>
      </p:sp>
      <p:sp>
        <p:nvSpPr>
          <p:cNvPr id="7" name="Flèche : bas 6"/>
          <p:cNvSpPr/>
          <p:nvPr>
            <p:custDataLst>
              <p:tags r:id="rId4"/>
            </p:custDataLst>
          </p:nvPr>
        </p:nvSpPr>
        <p:spPr>
          <a:xfrm>
            <a:off x="3059177" y="1844803"/>
            <a:ext cx="288925"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8" name="Rectangle : coins arrondis 7"/>
          <p:cNvSpPr/>
          <p:nvPr>
            <p:custDataLst>
              <p:tags r:id="rId5"/>
            </p:custDataLst>
          </p:nvPr>
        </p:nvSpPr>
        <p:spPr>
          <a:xfrm>
            <a:off x="2268540" y="2605088"/>
            <a:ext cx="1871662" cy="24701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a:solidFill>
                  <a:prstClr val="black"/>
                </a:solidFill>
              </a:rPr>
              <a:t>Pour vérifier les résultats obtenus</a:t>
            </a:r>
          </a:p>
        </p:txBody>
      </p:sp>
      <p:sp>
        <p:nvSpPr>
          <p:cNvPr id="9" name="Flèche : bas 8"/>
          <p:cNvSpPr/>
          <p:nvPr>
            <p:custDataLst>
              <p:tags r:id="rId6"/>
            </p:custDataLst>
          </p:nvPr>
        </p:nvSpPr>
        <p:spPr>
          <a:xfrm>
            <a:off x="5364164" y="1844803"/>
            <a:ext cx="287337"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0" name="Rectangle : coins arrondis 9"/>
          <p:cNvSpPr/>
          <p:nvPr>
            <p:custDataLst>
              <p:tags r:id="rId7"/>
            </p:custDataLst>
          </p:nvPr>
        </p:nvSpPr>
        <p:spPr>
          <a:xfrm>
            <a:off x="4211639" y="2586039"/>
            <a:ext cx="2592387" cy="24796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spc="-50" dirty="0">
                <a:solidFill>
                  <a:prstClr val="black"/>
                </a:solidFill>
              </a:rPr>
              <a:t>Lors de situations complexes, pour libérer l’esprit et centrer la réflexion sur l’élaboration d’une démarche</a:t>
            </a:r>
          </a:p>
        </p:txBody>
      </p:sp>
      <p:sp>
        <p:nvSpPr>
          <p:cNvPr id="13" name="Flèche : bas 12"/>
          <p:cNvSpPr/>
          <p:nvPr>
            <p:custDataLst>
              <p:tags r:id="rId8"/>
            </p:custDataLst>
          </p:nvPr>
        </p:nvSpPr>
        <p:spPr>
          <a:xfrm>
            <a:off x="7740651" y="1844803"/>
            <a:ext cx="287338"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14" name="Rectangle : coins arrondis 13"/>
          <p:cNvSpPr/>
          <p:nvPr>
            <p:custDataLst>
              <p:tags r:id="rId9"/>
            </p:custDataLst>
          </p:nvPr>
        </p:nvSpPr>
        <p:spPr>
          <a:xfrm>
            <a:off x="6875527" y="2586039"/>
            <a:ext cx="2160587" cy="24796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200" spc="-30" dirty="0">
                <a:solidFill>
                  <a:prstClr val="black"/>
                </a:solidFill>
              </a:rPr>
              <a:t>Lors de situations de calculs répétitifs, pour soulager l’élève d’un calcul laborieux</a:t>
            </a:r>
          </a:p>
        </p:txBody>
      </p:sp>
      <p:pic>
        <p:nvPicPr>
          <p:cNvPr id="232459"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5589588"/>
            <a:ext cx="97155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3"/>
          <p:cNvSpPr/>
          <p:nvPr>
            <p:custDataLst>
              <p:tags r:id="rId1"/>
            </p:custDataLst>
          </p:nvPr>
        </p:nvSpPr>
        <p:spPr>
          <a:xfrm>
            <a:off x="2314639" y="476250"/>
            <a:ext cx="4176713" cy="9985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3200" b="1" dirty="0">
                <a:solidFill>
                  <a:prstClr val="black"/>
                </a:solidFill>
              </a:rPr>
              <a:t>Quels apports pour les élèves</a:t>
            </a:r>
          </a:p>
        </p:txBody>
      </p:sp>
      <p:sp>
        <p:nvSpPr>
          <p:cNvPr id="8" name="Rectangle : coins arrondis 3"/>
          <p:cNvSpPr/>
          <p:nvPr>
            <p:custDataLst>
              <p:tags r:id="rId2"/>
            </p:custDataLst>
          </p:nvPr>
        </p:nvSpPr>
        <p:spPr>
          <a:xfrm>
            <a:off x="527052" y="1916241"/>
            <a:ext cx="8174038" cy="700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prstClr val="black"/>
                </a:solidFill>
              </a:rPr>
              <a:t>Au niveau des compétences générales</a:t>
            </a:r>
            <a:endParaRPr lang="fr-FR" sz="2400" dirty="0">
              <a:solidFill>
                <a:prstClr val="black"/>
              </a:solidFill>
            </a:endParaRPr>
          </a:p>
        </p:txBody>
      </p:sp>
      <p:sp>
        <p:nvSpPr>
          <p:cNvPr id="9" name="Rectangle : coins arrondis 3"/>
          <p:cNvSpPr/>
          <p:nvPr>
            <p:custDataLst>
              <p:tags r:id="rId3"/>
            </p:custDataLst>
          </p:nvPr>
        </p:nvSpPr>
        <p:spPr>
          <a:xfrm>
            <a:off x="525464" y="3017838"/>
            <a:ext cx="8174037" cy="698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prstClr val="black"/>
                </a:solidFill>
              </a:rPr>
              <a:t>Au niveau des compétences spécifiques</a:t>
            </a:r>
            <a:endParaRPr lang="fr-FR" sz="2400" dirty="0">
              <a:solidFill>
                <a:prstClr val="black"/>
              </a:solidFill>
            </a:endParaRPr>
          </a:p>
        </p:txBody>
      </p:sp>
      <p:sp>
        <p:nvSpPr>
          <p:cNvPr id="10" name="Rectangle : coins arrondis 3"/>
          <p:cNvSpPr/>
          <p:nvPr>
            <p:custDataLst>
              <p:tags r:id="rId4"/>
            </p:custDataLst>
          </p:nvPr>
        </p:nvSpPr>
        <p:spPr>
          <a:xfrm>
            <a:off x="534989" y="4221163"/>
            <a:ext cx="8174037" cy="698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prstClr val="black"/>
                </a:solidFill>
              </a:rPr>
              <a:t>Au niveau des compétences transversales</a:t>
            </a:r>
            <a:endParaRPr lang="fr-FR" sz="2400" dirty="0">
              <a:solidFill>
                <a:prstClr val="black"/>
              </a:solidFill>
            </a:endParaRPr>
          </a:p>
        </p:txBody>
      </p:sp>
      <p:pic>
        <p:nvPicPr>
          <p:cNvPr id="233478" name="Picture 7" descr="Afficher l'image d'origine">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9225" y="5461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1444732"/>
            <a:ext cx="9144000" cy="4370427"/>
          </a:xfrm>
          <a:prstGeom prst="rect">
            <a:avLst/>
          </a:prstGeom>
        </p:spPr>
        <p:txBody>
          <a:bodyPr>
            <a:spAutoFit/>
          </a:bodyPr>
          <a:lstStyle/>
          <a:p>
            <a:pPr marL="371475" indent="-371475" fontAlgn="auto">
              <a:spcBef>
                <a:spcPts val="0"/>
              </a:spcBef>
              <a:spcAft>
                <a:spcPts val="0"/>
              </a:spcAft>
              <a:buFont typeface="Wingdings" panose="05000000000000000000" pitchFamily="2" charset="2"/>
              <a:buChar char="§"/>
              <a:tabLst>
                <a:tab pos="361950" algn="l"/>
              </a:tabLst>
              <a:defRPr/>
            </a:pPr>
            <a:r>
              <a:rPr lang="fr-FR" sz="2400" b="1" dirty="0">
                <a:solidFill>
                  <a:prstClr val="black"/>
                </a:solidFill>
                <a:latin typeface="Calibri"/>
                <a:cs typeface="+mn-cs"/>
              </a:rPr>
              <a:t>au développement des six « compétences travaillées » </a:t>
            </a:r>
            <a:r>
              <a:rPr lang="fr-FR" sz="2400" dirty="0">
                <a:solidFill>
                  <a:prstClr val="black"/>
                </a:solidFill>
                <a:latin typeface="Calibri"/>
                <a:cs typeface="+mn-cs"/>
              </a:rPr>
              <a:t>déclinées dans les programmes de mathématiques, et plus particulièrement à celui des compétences Calculer, Chercher, Repré­senter et Raisonner</a:t>
            </a:r>
          </a:p>
          <a:p>
            <a:pPr marL="171450" indent="-171450" fontAlgn="auto">
              <a:spcBef>
                <a:spcPts val="0"/>
              </a:spcBef>
              <a:spcAft>
                <a:spcPts val="0"/>
              </a:spcAft>
              <a:buFont typeface="Wingdings" panose="05000000000000000000" pitchFamily="2" charset="2"/>
              <a:buChar char="§"/>
              <a:defRPr/>
            </a:pPr>
            <a:endParaRPr lang="fr-FR" sz="1200" dirty="0">
              <a:solidFill>
                <a:prstClr val="black"/>
              </a:solidFill>
              <a:latin typeface="Calibri"/>
              <a:cs typeface="+mn-cs"/>
            </a:endParaRPr>
          </a:p>
          <a:p>
            <a:pPr marL="342900" indent="-342900" fontAlgn="auto">
              <a:spcBef>
                <a:spcPts val="0"/>
              </a:spcBef>
              <a:spcAft>
                <a:spcPts val="0"/>
              </a:spcAft>
              <a:buFont typeface="Wingdings" panose="05000000000000000000" pitchFamily="2" charset="2"/>
              <a:buChar char="§"/>
              <a:defRPr/>
            </a:pPr>
            <a:r>
              <a:rPr lang="fr-FR" sz="2400" b="1" dirty="0">
                <a:solidFill>
                  <a:prstClr val="black"/>
                </a:solidFill>
                <a:latin typeface="Calibri"/>
                <a:cs typeface="+mn-cs"/>
              </a:rPr>
              <a:t>à la compréhension de la notion de nombre entier, de fraction et de nombre décimal, ainsi que de la numération de position </a:t>
            </a:r>
            <a:r>
              <a:rPr lang="fr-FR" sz="2400" dirty="0">
                <a:solidFill>
                  <a:prstClr val="black"/>
                </a:solidFill>
                <a:latin typeface="Calibri"/>
                <a:cs typeface="+mn-cs"/>
              </a:rPr>
              <a:t>(travailler les diverses décompositions possibles d’un nombre favorise l’accès au sens du nombre et aux relations entre les nombres) ; </a:t>
            </a:r>
          </a:p>
          <a:p>
            <a:pPr marL="171450" indent="-171450" fontAlgn="auto">
              <a:spcBef>
                <a:spcPts val="0"/>
              </a:spcBef>
              <a:spcAft>
                <a:spcPts val="0"/>
              </a:spcAft>
              <a:buFont typeface="Wingdings" panose="05000000000000000000" pitchFamily="2" charset="2"/>
              <a:buChar char="§"/>
              <a:defRPr/>
            </a:pPr>
            <a:endParaRPr lang="fr-FR" sz="1200" dirty="0">
              <a:solidFill>
                <a:prstClr val="black"/>
              </a:solidFill>
              <a:latin typeface="Calibri"/>
              <a:cs typeface="+mn-cs"/>
            </a:endParaRPr>
          </a:p>
          <a:p>
            <a:pPr marL="342900" indent="-342900" fontAlgn="auto">
              <a:spcBef>
                <a:spcPts val="0"/>
              </a:spcBef>
              <a:spcAft>
                <a:spcPts val="0"/>
              </a:spcAft>
              <a:buFont typeface="Wingdings" panose="05000000000000000000" pitchFamily="2" charset="2"/>
              <a:buChar char="§"/>
              <a:defRPr/>
            </a:pPr>
            <a:r>
              <a:rPr lang="fr-FR" sz="2400" b="1" dirty="0">
                <a:solidFill>
                  <a:prstClr val="black"/>
                </a:solidFill>
                <a:latin typeface="Calibri"/>
                <a:cs typeface="+mn-cs"/>
              </a:rPr>
              <a:t>à la compréhension des différentes écritures d’un même nombre</a:t>
            </a:r>
            <a:r>
              <a:rPr lang="fr-FR" sz="2400" dirty="0">
                <a:solidFill>
                  <a:prstClr val="black"/>
                </a:solidFill>
                <a:latin typeface="Calibri"/>
                <a:cs typeface="+mn-cs"/>
              </a:rPr>
              <a:t> (écritures diverses d’un nombre décimal par exemple), en motivant leur utilisation ; </a:t>
            </a:r>
          </a:p>
          <a:p>
            <a:pPr marL="457200" indent="-457200" fontAlgn="auto">
              <a:spcBef>
                <a:spcPts val="0"/>
              </a:spcBef>
              <a:spcAft>
                <a:spcPts val="0"/>
              </a:spcAft>
              <a:buFont typeface="Wingdings" panose="05000000000000000000" pitchFamily="2" charset="2"/>
              <a:buChar char="§"/>
              <a:defRPr/>
            </a:pPr>
            <a:endParaRPr lang="fr-FR" sz="1400" dirty="0">
              <a:solidFill>
                <a:prstClr val="black"/>
              </a:solidFill>
              <a:latin typeface="Calibri"/>
              <a:cs typeface="+mn-cs"/>
            </a:endParaRPr>
          </a:p>
        </p:txBody>
      </p:sp>
      <p:sp>
        <p:nvSpPr>
          <p:cNvPr id="5" name="Rectangle : coins arrondis 3"/>
          <p:cNvSpPr/>
          <p:nvPr>
            <p:custDataLst>
              <p:tags r:id="rId2"/>
            </p:custDataLst>
          </p:nvPr>
        </p:nvSpPr>
        <p:spPr>
          <a:xfrm>
            <a:off x="527052" y="404813"/>
            <a:ext cx="8174038" cy="698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prstClr val="black"/>
                </a:solidFill>
              </a:rPr>
              <a:t>Au niveau des compétences générales</a:t>
            </a:r>
            <a:endParaRPr lang="fr-FR" sz="2400" dirty="0">
              <a:solidFill>
                <a:prstClr val="black"/>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1052513"/>
            <a:ext cx="9144000" cy="4678204"/>
          </a:xfrm>
          <a:prstGeom prst="rect">
            <a:avLst/>
          </a:prstGeom>
        </p:spPr>
        <p:txBody>
          <a:bodyPr>
            <a:spAutoFit/>
          </a:bodyPr>
          <a:lstStyle/>
          <a:p>
            <a:pPr marL="342900" indent="-342900" fontAlgn="auto">
              <a:spcBef>
                <a:spcPts val="0"/>
              </a:spcBef>
              <a:spcAft>
                <a:spcPts val="0"/>
              </a:spcAft>
              <a:buFont typeface="Wingdings" panose="05000000000000000000" pitchFamily="2" charset="2"/>
              <a:buChar char="§"/>
              <a:defRPr/>
            </a:pPr>
            <a:r>
              <a:rPr lang="fr-FR" sz="2400" b="1" dirty="0">
                <a:solidFill>
                  <a:prstClr val="black"/>
                </a:solidFill>
                <a:latin typeface="Calibri"/>
                <a:cs typeface="+mn-cs"/>
              </a:rPr>
              <a:t>à la compréhension progressive des propriétés des opérations</a:t>
            </a:r>
            <a:r>
              <a:rPr lang="fr-FR" sz="2400" dirty="0">
                <a:solidFill>
                  <a:prstClr val="black"/>
                </a:solidFill>
                <a:latin typeface="Calibri"/>
                <a:cs typeface="+mn-cs"/>
              </a:rPr>
              <a:t>  en favorisant leur utilisation</a:t>
            </a:r>
          </a:p>
          <a:p>
            <a:pPr marL="457200" indent="-457200" fontAlgn="auto">
              <a:spcBef>
                <a:spcPts val="0"/>
              </a:spcBef>
              <a:spcAft>
                <a:spcPts val="0"/>
              </a:spcAft>
              <a:buFont typeface="Wingdings" panose="05000000000000000000" pitchFamily="2" charset="2"/>
              <a:buChar char="§"/>
              <a:defRPr/>
            </a:pPr>
            <a:endParaRPr lang="fr-FR" sz="600" dirty="0">
              <a:solidFill>
                <a:prstClr val="black"/>
              </a:solidFill>
              <a:latin typeface="Calibri"/>
              <a:cs typeface="+mn-cs"/>
            </a:endParaRPr>
          </a:p>
          <a:p>
            <a:pPr marL="528638" indent="-163513" fontAlgn="auto">
              <a:spcBef>
                <a:spcPts val="0"/>
              </a:spcBef>
              <a:spcAft>
                <a:spcPts val="0"/>
              </a:spcAft>
              <a:buFont typeface="Wingdings" panose="05000000000000000000" pitchFamily="2" charset="2"/>
              <a:buChar char="Ø"/>
              <a:tabLst>
                <a:tab pos="528638" algn="l"/>
              </a:tabLst>
              <a:defRPr/>
            </a:pPr>
            <a:r>
              <a:rPr lang="fr-FR" sz="2400" b="1" spc="-40" dirty="0">
                <a:solidFill>
                  <a:prstClr val="black"/>
                </a:solidFill>
                <a:latin typeface="Calibri"/>
                <a:cs typeface="+mn-cs"/>
              </a:rPr>
              <a:t>commutativité de l’addition et de la multiplication</a:t>
            </a:r>
            <a:r>
              <a:rPr lang="fr-FR" sz="2400" spc="-40" dirty="0">
                <a:solidFill>
                  <a:prstClr val="black"/>
                </a:solidFill>
                <a:latin typeface="Calibri"/>
                <a:cs typeface="+mn-cs"/>
              </a:rPr>
              <a:t> :  </a:t>
            </a:r>
          </a:p>
          <a:p>
            <a:pPr marL="528638" fontAlgn="auto">
              <a:spcBef>
                <a:spcPts val="0"/>
              </a:spcBef>
              <a:spcAft>
                <a:spcPts val="0"/>
              </a:spcAft>
              <a:tabLst>
                <a:tab pos="528638" algn="l"/>
              </a:tabLst>
              <a:defRPr/>
            </a:pPr>
            <a:r>
              <a:rPr lang="fr-FR" sz="2400" spc="-40" dirty="0">
                <a:solidFill>
                  <a:prstClr val="black"/>
                </a:solidFill>
                <a:latin typeface="Calibri"/>
                <a:cs typeface="+mn-cs"/>
              </a:rPr>
              <a:t>5 + 7 = 7 + 5,  3 × 8 = 8 × 3 </a:t>
            </a:r>
            <a:r>
              <a:rPr lang="fr-FR" sz="2800" spc="-40" dirty="0">
                <a:solidFill>
                  <a:prstClr val="black"/>
                </a:solidFill>
                <a:latin typeface="Calibri"/>
                <a:cs typeface="+mn-cs"/>
              </a:rPr>
              <a:t>; </a:t>
            </a:r>
            <a:endParaRPr lang="fr-FR" sz="800" spc="-40" dirty="0">
              <a:solidFill>
                <a:prstClr val="black"/>
              </a:solidFill>
              <a:latin typeface="Calibri"/>
              <a:cs typeface="+mn-cs"/>
            </a:endParaRPr>
          </a:p>
          <a:p>
            <a:pPr marL="528638" indent="-163513" fontAlgn="auto">
              <a:spcBef>
                <a:spcPts val="0"/>
              </a:spcBef>
              <a:spcAft>
                <a:spcPts val="0"/>
              </a:spcAft>
              <a:buFont typeface="Wingdings" panose="05000000000000000000" pitchFamily="2" charset="2"/>
              <a:buChar char="Ø"/>
              <a:tabLst>
                <a:tab pos="528638" algn="l"/>
              </a:tabLst>
              <a:defRPr/>
            </a:pPr>
            <a:r>
              <a:rPr lang="fr-FR" sz="2400" b="1" spc="-40" dirty="0">
                <a:solidFill>
                  <a:prstClr val="black"/>
                </a:solidFill>
                <a:latin typeface="Calibri"/>
                <a:cs typeface="+mn-cs"/>
              </a:rPr>
              <a:t>associativité de l’addition et de la multiplication</a:t>
            </a:r>
            <a:r>
              <a:rPr lang="fr-FR" sz="2400" spc="-40" dirty="0">
                <a:solidFill>
                  <a:prstClr val="black"/>
                </a:solidFill>
                <a:latin typeface="Calibri"/>
                <a:cs typeface="+mn-cs"/>
              </a:rPr>
              <a:t> : 7 + 3 = 2 + 8 car (2 + 5) + 3 = 2 + (5 + 3), 24 × 5 = 12 × 10 car (12 × 2) × 5 = 12 × (2 × 5) ; </a:t>
            </a:r>
            <a:endParaRPr lang="fr-FR" sz="2800" spc="-40" dirty="0">
              <a:solidFill>
                <a:prstClr val="black"/>
              </a:solidFill>
              <a:latin typeface="Calibri"/>
              <a:cs typeface="+mn-cs"/>
            </a:endParaRPr>
          </a:p>
          <a:p>
            <a:pPr marL="528638" indent="-163513" fontAlgn="auto">
              <a:spcBef>
                <a:spcPts val="0"/>
              </a:spcBef>
              <a:spcAft>
                <a:spcPts val="0"/>
              </a:spcAft>
              <a:buFont typeface="Wingdings" panose="05000000000000000000" pitchFamily="2" charset="2"/>
              <a:buChar char="Ø"/>
              <a:tabLst>
                <a:tab pos="528638" algn="l"/>
              </a:tabLst>
              <a:defRPr/>
            </a:pPr>
            <a:r>
              <a:rPr lang="fr-FR" sz="2400" b="1" spc="-40" dirty="0">
                <a:solidFill>
                  <a:prstClr val="black"/>
                </a:solidFill>
                <a:latin typeface="Calibri"/>
                <a:cs typeface="+mn-cs"/>
              </a:rPr>
              <a:t>distributivité de la multiplication sur l’addition et la </a:t>
            </a:r>
            <a:r>
              <a:rPr lang="fr-FR" sz="2400" b="1" spc="-40" dirty="0" smtClean="0">
                <a:solidFill>
                  <a:prstClr val="black"/>
                </a:solidFill>
                <a:latin typeface="Calibri"/>
                <a:cs typeface="+mn-cs"/>
              </a:rPr>
              <a:t>soustraction </a:t>
            </a:r>
            <a:r>
              <a:rPr lang="fr-FR" sz="2400" spc="-40" dirty="0" smtClean="0">
                <a:solidFill>
                  <a:prstClr val="black"/>
                </a:solidFill>
                <a:latin typeface="Calibri"/>
                <a:cs typeface="+mn-cs"/>
              </a:rPr>
              <a:t>:</a:t>
            </a:r>
            <a:endParaRPr lang="fr-FR" sz="2400" spc="-40" dirty="0">
              <a:solidFill>
                <a:prstClr val="black"/>
              </a:solidFill>
              <a:latin typeface="Calibri"/>
              <a:cs typeface="+mn-cs"/>
            </a:endParaRPr>
          </a:p>
          <a:p>
            <a:pPr marL="528638" fontAlgn="auto">
              <a:spcBef>
                <a:spcPts val="0"/>
              </a:spcBef>
              <a:spcAft>
                <a:spcPts val="0"/>
              </a:spcAft>
              <a:tabLst>
                <a:tab pos="528638" algn="l"/>
              </a:tabLst>
              <a:defRPr/>
            </a:pPr>
            <a:r>
              <a:rPr lang="fr-FR" sz="2400" spc="-40" dirty="0">
                <a:solidFill>
                  <a:prstClr val="black"/>
                </a:solidFill>
                <a:latin typeface="Calibri"/>
                <a:cs typeface="+mn-cs"/>
              </a:rPr>
              <a:t>8 × 13 = 8 × (10 + 3) = (8 × 10) + (8 × 3) = 80 + 24 = 104, (Cycle 2)</a:t>
            </a:r>
          </a:p>
          <a:p>
            <a:pPr marL="528638" fontAlgn="auto">
              <a:spcBef>
                <a:spcPts val="0"/>
              </a:spcBef>
              <a:spcAft>
                <a:spcPts val="0"/>
              </a:spcAft>
              <a:tabLst>
                <a:tab pos="528638" algn="l"/>
              </a:tabLst>
              <a:defRPr/>
            </a:pPr>
            <a:r>
              <a:rPr lang="fr-FR" sz="2400" spc="-40" dirty="0">
                <a:solidFill>
                  <a:prstClr val="black"/>
                </a:solidFill>
                <a:latin typeface="Calibri"/>
                <a:cs typeface="+mn-cs"/>
              </a:rPr>
              <a:t>ou 8 x 13 = (10 ‒ 2) x 13 = (10 x 13) ‒ (2 x 13) = 130 ‒ 26 = 104 (Cycle 3)</a:t>
            </a:r>
          </a:p>
          <a:p>
            <a:pPr marL="528638" indent="-163513" fontAlgn="auto">
              <a:spcBef>
                <a:spcPts val="0"/>
              </a:spcBef>
              <a:spcAft>
                <a:spcPts val="0"/>
              </a:spcAft>
              <a:buFont typeface="Wingdings" panose="05000000000000000000" pitchFamily="2" charset="2"/>
              <a:buChar char="Ø"/>
              <a:tabLst>
                <a:tab pos="528638" algn="l"/>
              </a:tabLst>
              <a:defRPr/>
            </a:pPr>
            <a:r>
              <a:rPr lang="fr-FR" sz="2400" b="1" spc="-40" dirty="0">
                <a:solidFill>
                  <a:prstClr val="black"/>
                </a:solidFill>
                <a:latin typeface="Calibri"/>
                <a:cs typeface="+mn-cs"/>
              </a:rPr>
              <a:t>distributivité de la division sur l’addition et la soustraction</a:t>
            </a:r>
            <a:r>
              <a:rPr lang="fr-FR" sz="2400" spc="-40" dirty="0">
                <a:solidFill>
                  <a:prstClr val="black"/>
                </a:solidFill>
                <a:latin typeface="Calibri"/>
                <a:cs typeface="+mn-cs"/>
              </a:rPr>
              <a:t> (Cycle 3)</a:t>
            </a:r>
          </a:p>
          <a:p>
            <a:pPr marL="528638" fontAlgn="auto">
              <a:spcBef>
                <a:spcPts val="0"/>
              </a:spcBef>
              <a:spcAft>
                <a:spcPts val="0"/>
              </a:spcAft>
              <a:tabLst>
                <a:tab pos="528638" algn="l"/>
              </a:tabLst>
              <a:defRPr/>
            </a:pPr>
            <a:r>
              <a:rPr lang="fr-FR" sz="2400" spc="-40" dirty="0">
                <a:solidFill>
                  <a:prstClr val="black"/>
                </a:solidFill>
                <a:latin typeface="Calibri"/>
                <a:cs typeface="+mn-cs"/>
              </a:rPr>
              <a:t>536 ÷ 8 = (480 + 56) ÷ 8 = (480 ÷ 8) + (56 ÷ 8) = 60 + 7 = 67, </a:t>
            </a:r>
          </a:p>
          <a:p>
            <a:pPr marL="528638" fontAlgn="auto">
              <a:spcBef>
                <a:spcPts val="0"/>
              </a:spcBef>
              <a:spcAft>
                <a:spcPts val="0"/>
              </a:spcAft>
              <a:tabLst>
                <a:tab pos="528638" algn="l"/>
              </a:tabLst>
              <a:defRPr/>
            </a:pPr>
            <a:r>
              <a:rPr lang="fr-FR" sz="2400" spc="-40" dirty="0">
                <a:solidFill>
                  <a:prstClr val="black"/>
                </a:solidFill>
                <a:latin typeface="Calibri"/>
                <a:cs typeface="+mn-cs"/>
              </a:rPr>
              <a:t>536 ÷ 8 = (560 ‒ 24) ÷ 8 = (560 ÷ 8) ‒ (24 ÷ 8) = 70 – 3 = 67 ;</a:t>
            </a:r>
          </a:p>
        </p:txBody>
      </p:sp>
      <p:sp>
        <p:nvSpPr>
          <p:cNvPr id="5" name="Rectangle : coins arrondis 3"/>
          <p:cNvSpPr/>
          <p:nvPr>
            <p:custDataLst>
              <p:tags r:id="rId2"/>
            </p:custDataLst>
          </p:nvPr>
        </p:nvSpPr>
        <p:spPr>
          <a:xfrm>
            <a:off x="525464" y="354013"/>
            <a:ext cx="8174037" cy="698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prstClr val="black"/>
                </a:solidFill>
              </a:rPr>
              <a:t>Au niveau des compétences spécifiques</a:t>
            </a:r>
            <a:endParaRPr lang="fr-FR" sz="2400"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115952"/>
            <a:ext cx="9144000" cy="6724918"/>
          </a:xfrm>
          <a:prstGeom prst="rect">
            <a:avLst/>
          </a:prstGeom>
        </p:spPr>
        <p:txBody>
          <a:bodyPr>
            <a:spAutoFit/>
          </a:bodyPr>
          <a:lstStyle/>
          <a:p>
            <a:pPr marL="368300" indent="-368300">
              <a:buFont typeface="Wingdings" pitchFamily="2" charset="2"/>
              <a:buChar char="§"/>
            </a:pPr>
            <a:r>
              <a:rPr lang="fr-FR" sz="2200" b="1" dirty="0">
                <a:solidFill>
                  <a:srgbClr val="000000"/>
                </a:solidFill>
                <a:latin typeface="Calibri" pitchFamily="34" charset="0"/>
              </a:rPr>
              <a:t>à la connaissance de propriétés relatives aux opérations</a:t>
            </a:r>
            <a:r>
              <a:rPr lang="fr-FR" sz="2200" dirty="0">
                <a:solidFill>
                  <a:srgbClr val="000000"/>
                </a:solidFill>
                <a:latin typeface="Calibri" pitchFamily="34" charset="0"/>
              </a:rPr>
              <a:t>, pouvant faciliter le calcul mental ou en ligne en permettant de créer des étapes intermédiaires </a:t>
            </a:r>
          </a:p>
          <a:p>
            <a:pPr marL="368300" indent="-368300">
              <a:buFont typeface="Wingdings" pitchFamily="2" charset="2"/>
              <a:buChar char="Ø"/>
            </a:pPr>
            <a:r>
              <a:rPr lang="fr-FR" sz="2000" b="1" dirty="0">
                <a:solidFill>
                  <a:srgbClr val="000000"/>
                </a:solidFill>
                <a:latin typeface="Calibri" pitchFamily="34" charset="0"/>
              </a:rPr>
              <a:t> division par un produit : </a:t>
            </a:r>
          </a:p>
          <a:p>
            <a:pPr marL="368300" indent="-368300"/>
            <a:r>
              <a:rPr lang="fr-FR" sz="2000" dirty="0">
                <a:solidFill>
                  <a:srgbClr val="000000"/>
                </a:solidFill>
                <a:latin typeface="Calibri" pitchFamily="34" charset="0"/>
              </a:rPr>
              <a:t>       diviser par 4, c’est diviser par 2 puis encore par 2  ; 68 ÷ 4 = 34 ÷ 2 = 17 (Cycle 2) </a:t>
            </a:r>
          </a:p>
          <a:p>
            <a:pPr marL="368300" indent="-368300"/>
            <a:r>
              <a:rPr lang="fr-FR" sz="2000" dirty="0">
                <a:solidFill>
                  <a:srgbClr val="000000"/>
                </a:solidFill>
                <a:latin typeface="Calibri" pitchFamily="34" charset="0"/>
              </a:rPr>
              <a:t>       diviser par 12, c’est diviser par 2 puis encore par 2, puis par 3, car 2 × 2 × 3 = 12 </a:t>
            </a:r>
          </a:p>
          <a:p>
            <a:pPr marL="368300" indent="-368300"/>
            <a:r>
              <a:rPr lang="fr-FR" sz="2000" dirty="0">
                <a:solidFill>
                  <a:srgbClr val="000000"/>
                </a:solidFill>
                <a:latin typeface="Calibri" pitchFamily="34" charset="0"/>
              </a:rPr>
              <a:t>		504 ÷ 12 = [(504 ÷ 2) ÷ 2] ÷ 3 = (252 ÷ 2) ÷ 3 = 126 ÷ 3 = 42 (Cycle 3) ;</a:t>
            </a:r>
          </a:p>
          <a:p>
            <a:pPr marL="368300" indent="-368300">
              <a:buFont typeface="Wingdings" pitchFamily="2" charset="2"/>
              <a:buChar char="Ø"/>
            </a:pPr>
            <a:r>
              <a:rPr lang="fr-FR" sz="2000" b="1" dirty="0">
                <a:solidFill>
                  <a:srgbClr val="000000"/>
                </a:solidFill>
                <a:latin typeface="Calibri" pitchFamily="34" charset="0"/>
              </a:rPr>
              <a:t> conservation de l’écart pour la soustraction</a:t>
            </a:r>
            <a:r>
              <a:rPr lang="fr-FR" sz="2000" dirty="0">
                <a:solidFill>
                  <a:srgbClr val="000000"/>
                </a:solidFill>
                <a:latin typeface="Calibri" pitchFamily="34" charset="0"/>
              </a:rPr>
              <a:t> :  </a:t>
            </a:r>
          </a:p>
          <a:p>
            <a:pPr marL="368300" indent="-368300"/>
            <a:r>
              <a:rPr lang="fr-FR" sz="2000" dirty="0">
                <a:solidFill>
                  <a:srgbClr val="000000"/>
                </a:solidFill>
                <a:latin typeface="Calibri" pitchFamily="34" charset="0"/>
              </a:rPr>
              <a:t>       63 - 26 = 67 - 30 = 37, on a ajouté 4 aux deux termes (Cycle 2), </a:t>
            </a:r>
          </a:p>
          <a:p>
            <a:pPr marL="368300" indent="-368300"/>
            <a:r>
              <a:rPr lang="fr-FR" sz="2000" dirty="0">
                <a:solidFill>
                  <a:srgbClr val="000000"/>
                </a:solidFill>
                <a:latin typeface="Calibri" pitchFamily="34" charset="0"/>
              </a:rPr>
              <a:t>      13,4 ‒ 0,56 = 13,44 ‒ 0,6 = 13,84 ‒ 1 = 12,84 (Cycle 3) ;</a:t>
            </a:r>
          </a:p>
          <a:p>
            <a:pPr marL="368300" indent="-368300">
              <a:buFont typeface="Wingdings" pitchFamily="2" charset="2"/>
              <a:buChar char="Ø"/>
            </a:pPr>
            <a:r>
              <a:rPr lang="fr-FR" sz="2000" b="1" dirty="0" smtClean="0">
                <a:solidFill>
                  <a:srgbClr val="000000"/>
                </a:solidFill>
                <a:latin typeface="Calibri" pitchFamily="34" charset="0"/>
              </a:rPr>
              <a:t>      conservation </a:t>
            </a:r>
            <a:r>
              <a:rPr lang="fr-FR" sz="2000" b="1" dirty="0">
                <a:solidFill>
                  <a:srgbClr val="000000"/>
                </a:solidFill>
                <a:latin typeface="Calibri" pitchFamily="34" charset="0"/>
              </a:rPr>
              <a:t>du rapport pour la division (fin de cycle 3)</a:t>
            </a:r>
          </a:p>
          <a:p>
            <a:pPr marL="368300" indent="-368300"/>
            <a:r>
              <a:rPr lang="fr-FR" sz="2000" b="1" dirty="0">
                <a:solidFill>
                  <a:srgbClr val="000000"/>
                </a:solidFill>
                <a:latin typeface="Calibri" pitchFamily="34" charset="0"/>
              </a:rPr>
              <a:t>       </a:t>
            </a:r>
            <a:r>
              <a:rPr lang="fr-FR" sz="2000" dirty="0">
                <a:solidFill>
                  <a:srgbClr val="000000"/>
                </a:solidFill>
                <a:latin typeface="Calibri" pitchFamily="34" charset="0"/>
              </a:rPr>
              <a:t>34 ÷ 5 = 68 ÷ 10 = 6,8 ; 5,82 ÷ 0,2 = 582 ÷ 20 = 291 ÷ 10 = 29,1 ; </a:t>
            </a:r>
          </a:p>
          <a:p>
            <a:pPr marL="368300" indent="-368300">
              <a:buFont typeface="Wingdings" pitchFamily="2" charset="2"/>
              <a:buChar char="§"/>
            </a:pPr>
            <a:r>
              <a:rPr lang="fr-FR" sz="2200" b="1" dirty="0">
                <a:solidFill>
                  <a:srgbClr val="000000"/>
                </a:solidFill>
                <a:latin typeface="Calibri" pitchFamily="34" charset="0"/>
              </a:rPr>
              <a:t>à la compréhension progressive de la signification du signe « = »</a:t>
            </a:r>
            <a:r>
              <a:rPr lang="fr-FR" sz="2200" dirty="0">
                <a:solidFill>
                  <a:srgbClr val="000000"/>
                </a:solidFill>
                <a:latin typeface="Calibri" pitchFamily="34" charset="0"/>
              </a:rPr>
              <a:t>, à concevoir comme équi­valence entre le membre écrit à gauche et le membre écrit à droite, et pas seulement pour donner le résultat d’un calcul </a:t>
            </a:r>
            <a:r>
              <a:rPr lang="fr-FR" sz="2200" dirty="0" smtClean="0">
                <a:solidFill>
                  <a:srgbClr val="000000"/>
                </a:solidFill>
                <a:latin typeface="Calibri" pitchFamily="34" charset="0"/>
              </a:rPr>
              <a:t> </a:t>
            </a:r>
            <a:r>
              <a:rPr lang="fr-FR" sz="2200" dirty="0">
                <a:solidFill>
                  <a:srgbClr val="000000"/>
                </a:solidFill>
                <a:latin typeface="Calibri" pitchFamily="34" charset="0"/>
              </a:rPr>
              <a:t>26 × 5 </a:t>
            </a:r>
            <a:r>
              <a:rPr lang="fr-FR" sz="2200" b="1" dirty="0">
                <a:solidFill>
                  <a:srgbClr val="000000"/>
                </a:solidFill>
                <a:latin typeface="Calibri" pitchFamily="34" charset="0"/>
              </a:rPr>
              <a:t>=</a:t>
            </a:r>
            <a:r>
              <a:rPr lang="fr-FR" sz="2200" dirty="0">
                <a:solidFill>
                  <a:srgbClr val="000000"/>
                </a:solidFill>
                <a:latin typeface="Calibri" pitchFamily="34" charset="0"/>
              </a:rPr>
              <a:t> 13 × 2 × 5.</a:t>
            </a:r>
          </a:p>
          <a:p>
            <a:pPr marL="368300" indent="-368300">
              <a:buFont typeface="Wingdings" pitchFamily="2" charset="2"/>
              <a:buChar char="§"/>
            </a:pPr>
            <a:r>
              <a:rPr lang="fr-FR" sz="2200" b="1" dirty="0">
                <a:solidFill>
                  <a:srgbClr val="000000"/>
                </a:solidFill>
                <a:latin typeface="Calibri" pitchFamily="34" charset="0"/>
              </a:rPr>
              <a:t>à la compréhension progressive de la signification des parenthèses</a:t>
            </a:r>
            <a:r>
              <a:rPr lang="fr-FR" sz="2200" dirty="0">
                <a:solidFill>
                  <a:srgbClr val="000000"/>
                </a:solidFill>
                <a:latin typeface="Calibri" pitchFamily="34" charset="0"/>
              </a:rPr>
              <a:t> et de leur utilisation pour écrire un calcul complexe : 15 × 6 = (10 + 5) × 6 = 60 + 30 = 90 </a:t>
            </a:r>
          </a:p>
          <a:p>
            <a:pPr marL="368300" indent="-368300">
              <a:buFont typeface="Wingdings" pitchFamily="2" charset="2"/>
              <a:buChar char="§"/>
            </a:pPr>
            <a:endParaRPr lang="fr-FR" sz="1100" dirty="0">
              <a:solidFill>
                <a:srgbClr val="000000"/>
              </a:solidFill>
              <a:latin typeface="Calibri" pitchFamily="34" charset="0"/>
            </a:endParaRPr>
          </a:p>
          <a:p>
            <a:pPr marL="368300" indent="-368300"/>
            <a:endParaRPr lang="fr-FR" sz="2000" dirty="0">
              <a:solidFill>
                <a:srgbClr val="000000"/>
              </a:solidFill>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0" y="1557402"/>
            <a:ext cx="9144000" cy="3231654"/>
          </a:xfrm>
          <a:prstGeom prst="rect">
            <a:avLst/>
          </a:prstGeom>
        </p:spPr>
        <p:txBody>
          <a:bodyPr>
            <a:spAutoFit/>
          </a:bodyPr>
          <a:lstStyle/>
          <a:p>
            <a:pPr marL="342900" indent="-342900" fontAlgn="auto">
              <a:spcBef>
                <a:spcPts val="0"/>
              </a:spcBef>
              <a:spcAft>
                <a:spcPts val="0"/>
              </a:spcAft>
              <a:buFont typeface="Wingdings" panose="05000000000000000000" pitchFamily="2" charset="2"/>
              <a:buChar char="§"/>
              <a:defRPr/>
            </a:pPr>
            <a:r>
              <a:rPr lang="fr-FR" sz="2000" b="1" dirty="0">
                <a:solidFill>
                  <a:prstClr val="black"/>
                </a:solidFill>
                <a:latin typeface="Calibri"/>
                <a:cs typeface="+mn-cs"/>
              </a:rPr>
              <a:t>à la mémorisation progressive de faits numériques et de</a:t>
            </a:r>
            <a:r>
              <a:rPr lang="fr-FR" sz="2000" dirty="0">
                <a:solidFill>
                  <a:prstClr val="black"/>
                </a:solidFill>
                <a:latin typeface="Calibri"/>
                <a:cs typeface="+mn-cs"/>
              </a:rPr>
              <a:t> </a:t>
            </a:r>
            <a:r>
              <a:rPr lang="fr-FR" sz="2000" b="1" dirty="0">
                <a:solidFill>
                  <a:prstClr val="black"/>
                </a:solidFill>
                <a:latin typeface="Calibri"/>
                <a:cs typeface="+mn-cs"/>
              </a:rPr>
              <a:t>stratégies de calcul</a:t>
            </a:r>
            <a:r>
              <a:rPr lang="fr-FR" sz="2000" dirty="0">
                <a:solidFill>
                  <a:prstClr val="black"/>
                </a:solidFill>
                <a:latin typeface="Calibri"/>
                <a:cs typeface="+mn-cs"/>
              </a:rPr>
              <a:t> qui seront en­suite mis en œuvre pour traiter des situations plus complexes en calcul mental et en ligne,</a:t>
            </a:r>
          </a:p>
          <a:p>
            <a:pPr marL="171450" indent="-171450" fontAlgn="auto">
              <a:spcBef>
                <a:spcPts val="0"/>
              </a:spcBef>
              <a:spcAft>
                <a:spcPts val="0"/>
              </a:spcAft>
              <a:buFont typeface="Wingdings" panose="05000000000000000000" pitchFamily="2" charset="2"/>
              <a:buChar char="§"/>
              <a:defRPr/>
            </a:pPr>
            <a:endParaRPr lang="fr-FR" sz="1100" dirty="0">
              <a:solidFill>
                <a:prstClr val="black"/>
              </a:solidFill>
              <a:latin typeface="Calibri"/>
              <a:cs typeface="+mn-cs"/>
            </a:endParaRPr>
          </a:p>
          <a:p>
            <a:pPr marL="342900" indent="-342900" fontAlgn="auto">
              <a:spcBef>
                <a:spcPts val="0"/>
              </a:spcBef>
              <a:spcAft>
                <a:spcPts val="0"/>
              </a:spcAft>
              <a:buFont typeface="Wingdings" panose="05000000000000000000" pitchFamily="2" charset="2"/>
              <a:buChar char="§"/>
              <a:defRPr/>
            </a:pPr>
            <a:r>
              <a:rPr lang="fr-FR" sz="2000" b="1" dirty="0">
                <a:solidFill>
                  <a:prstClr val="black"/>
                </a:solidFill>
                <a:latin typeface="Calibri"/>
                <a:cs typeface="+mn-cs"/>
              </a:rPr>
              <a:t>au développement de compétences relatives au calcul d’ordre de grandeur</a:t>
            </a:r>
            <a:r>
              <a:rPr lang="fr-FR" sz="2000" dirty="0">
                <a:solidFill>
                  <a:prstClr val="black"/>
                </a:solidFill>
                <a:latin typeface="Calibri"/>
                <a:cs typeface="+mn-cs"/>
              </a:rPr>
              <a:t> ; </a:t>
            </a:r>
          </a:p>
          <a:p>
            <a:pPr fontAlgn="auto">
              <a:spcBef>
                <a:spcPts val="0"/>
              </a:spcBef>
              <a:spcAft>
                <a:spcPts val="0"/>
              </a:spcAft>
              <a:defRPr/>
            </a:pPr>
            <a:endParaRPr lang="fr-FR" sz="1100" dirty="0">
              <a:solidFill>
                <a:prstClr val="black"/>
              </a:solidFill>
              <a:latin typeface="Calibri"/>
              <a:cs typeface="+mn-cs"/>
            </a:endParaRPr>
          </a:p>
          <a:p>
            <a:pPr marL="342900" indent="-342900" fontAlgn="auto">
              <a:spcBef>
                <a:spcPts val="0"/>
              </a:spcBef>
              <a:spcAft>
                <a:spcPts val="0"/>
              </a:spcAft>
              <a:buFont typeface="Wingdings" panose="05000000000000000000" pitchFamily="2" charset="2"/>
              <a:buChar char="§"/>
              <a:defRPr/>
            </a:pPr>
            <a:r>
              <a:rPr lang="fr-FR" sz="2000" b="1" dirty="0">
                <a:solidFill>
                  <a:prstClr val="black"/>
                </a:solidFill>
                <a:latin typeface="Calibri"/>
                <a:cs typeface="+mn-cs"/>
              </a:rPr>
              <a:t>au développement de l’agilité numérique mentale des élèves</a:t>
            </a:r>
            <a:r>
              <a:rPr lang="fr-FR" sz="2000" dirty="0">
                <a:solidFill>
                  <a:prstClr val="black"/>
                </a:solidFill>
                <a:latin typeface="Calibri"/>
                <a:cs typeface="+mn-cs"/>
              </a:rPr>
              <a:t>, de leurs habiletés calculatoires et de l’intelligence du calcul (anticiper, faire des choix, contrôler, …) ; </a:t>
            </a:r>
          </a:p>
          <a:p>
            <a:pPr marL="342900" indent="-342900" fontAlgn="auto">
              <a:spcBef>
                <a:spcPts val="0"/>
              </a:spcBef>
              <a:spcAft>
                <a:spcPts val="0"/>
              </a:spcAft>
              <a:buFont typeface="Wingdings" panose="05000000000000000000" pitchFamily="2" charset="2"/>
              <a:buChar char="§"/>
              <a:defRPr/>
            </a:pPr>
            <a:endParaRPr lang="fr-FR" sz="1100" dirty="0">
              <a:solidFill>
                <a:prstClr val="black"/>
              </a:solidFill>
              <a:latin typeface="Calibri"/>
              <a:cs typeface="+mn-cs"/>
            </a:endParaRPr>
          </a:p>
          <a:p>
            <a:pPr marL="342900" indent="-342900" fontAlgn="auto">
              <a:spcBef>
                <a:spcPts val="0"/>
              </a:spcBef>
              <a:spcAft>
                <a:spcPts val="0"/>
              </a:spcAft>
              <a:buFont typeface="Wingdings" panose="05000000000000000000" pitchFamily="2" charset="2"/>
              <a:buChar char="§"/>
              <a:defRPr/>
            </a:pPr>
            <a:r>
              <a:rPr lang="fr-FR" sz="2000" b="1" dirty="0">
                <a:solidFill>
                  <a:prstClr val="black"/>
                </a:solidFill>
                <a:latin typeface="Calibri"/>
                <a:cs typeface="+mn-cs"/>
              </a:rPr>
              <a:t>au développement de l’aptitude à prendre des initiatives</a:t>
            </a:r>
            <a:r>
              <a:rPr lang="fr-FR" sz="2000" dirty="0">
                <a:solidFill>
                  <a:prstClr val="black"/>
                </a:solidFill>
                <a:latin typeface="Calibri"/>
                <a:cs typeface="+mn-cs"/>
              </a:rPr>
              <a:t> ; </a:t>
            </a:r>
          </a:p>
          <a:p>
            <a:pPr fontAlgn="auto">
              <a:spcBef>
                <a:spcPts val="0"/>
              </a:spcBef>
              <a:spcAft>
                <a:spcPts val="0"/>
              </a:spcAft>
              <a:defRPr/>
            </a:pPr>
            <a:endParaRPr lang="fr-FR" sz="1100" dirty="0">
              <a:solidFill>
                <a:prstClr val="black"/>
              </a:solidFill>
              <a:latin typeface="Calibri"/>
              <a:cs typeface="+mn-cs"/>
            </a:endParaRPr>
          </a:p>
          <a:p>
            <a:pPr marL="342900" indent="-342900" fontAlgn="auto">
              <a:spcBef>
                <a:spcPts val="0"/>
              </a:spcBef>
              <a:spcAft>
                <a:spcPts val="0"/>
              </a:spcAft>
              <a:buFont typeface="Wingdings" panose="05000000000000000000" pitchFamily="2" charset="2"/>
              <a:buChar char="§"/>
              <a:defRPr/>
            </a:pPr>
            <a:r>
              <a:rPr lang="fr-FR" sz="2000" b="1" dirty="0">
                <a:solidFill>
                  <a:prstClr val="black"/>
                </a:solidFill>
                <a:latin typeface="Calibri"/>
                <a:cs typeface="+mn-cs"/>
              </a:rPr>
              <a:t>à la motivation des élèves</a:t>
            </a:r>
            <a:r>
              <a:rPr lang="fr-FR" sz="2000" dirty="0">
                <a:solidFill>
                  <a:prstClr val="black"/>
                </a:solidFill>
                <a:latin typeface="Calibri"/>
                <a:cs typeface="+mn-cs"/>
              </a:rPr>
              <a:t> en rendant le calcul à la fois stratégique et automatique</a:t>
            </a:r>
          </a:p>
        </p:txBody>
      </p:sp>
      <p:sp>
        <p:nvSpPr>
          <p:cNvPr id="5" name="Rectangle : coins arrondis 3"/>
          <p:cNvSpPr/>
          <p:nvPr>
            <p:custDataLst>
              <p:tags r:id="rId2"/>
            </p:custDataLst>
          </p:nvPr>
        </p:nvSpPr>
        <p:spPr>
          <a:xfrm>
            <a:off x="534989" y="404813"/>
            <a:ext cx="8174037" cy="698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prstClr val="black"/>
                </a:solidFill>
              </a:rPr>
              <a:t>Au niveau des compétences transversales</a:t>
            </a:r>
            <a:endParaRPr lang="fr-FR" sz="2400" dirty="0">
              <a:solidFill>
                <a:prstClr val="black"/>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920880"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Quelques exemples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 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contre-exemples…(*)</a:t>
            </a:r>
            <a:endParaRPr kumimoji="0" lang="fr-FR" sz="1800" b="0" i="0" u="none" strike="noStrike" kern="0" cap="none" spc="0" normalizeH="0" baseline="0" noProof="0" dirty="0" smtClean="0">
              <a:ln>
                <a:noFill/>
              </a:ln>
              <a:solidFill>
                <a:schemeClr val="accent1">
                  <a:lumMod val="75000"/>
                </a:schemeClr>
              </a:solidFill>
              <a:effectLst/>
              <a:uLnTx/>
              <a:uFillTx/>
            </a:endParaRPr>
          </a:p>
        </p:txBody>
      </p:sp>
    </p:spTree>
    <p:extLst>
      <p:ext uri="{BB962C8B-B14F-4D97-AF65-F5344CB8AC3E}">
        <p14:creationId xmlns:p14="http://schemas.microsoft.com/office/powerpoint/2010/main" val="264074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8092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Ce que le calcul en ligne n’est pas : </a:t>
            </a:r>
            <a:endParaRPr kumimoji="0" lang="fr-FR" sz="1800" b="0" i="0" u="none" strike="noStrike" kern="0" cap="none" spc="0" normalizeH="0" baseline="0" noProof="0" dirty="0" smtClean="0">
              <a:ln>
                <a:noFill/>
              </a:ln>
              <a:solidFill>
                <a:sysClr val="windowText" lastClr="000000"/>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048672" cy="286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44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24936"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Ce que le calcul en ligne n’est pas : </a:t>
            </a:r>
            <a:endParaRPr kumimoji="0" lang="fr-FR" sz="1800" b="0" i="0" u="none" strike="noStrike" kern="0" cap="none" spc="0" normalizeH="0" baseline="0" noProof="0" dirty="0" smtClean="0">
              <a:ln>
                <a:noFill/>
              </a:ln>
              <a:solidFill>
                <a:sysClr val="windowText" lastClr="000000"/>
              </a:solidFill>
              <a:effectLst/>
              <a:uLnTx/>
              <a:uFillTx/>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747028"/>
            <a:ext cx="9065254" cy="81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 y="3105873"/>
            <a:ext cx="8927801" cy="136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097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1210"/>
            <a:ext cx="9144000" cy="10223311"/>
          </a:xfrm>
          <a:prstGeom prst="rect">
            <a:avLst/>
          </a:prstGeom>
        </p:spPr>
        <p:txBody>
          <a:bodyPr wrap="square">
            <a:spAutoFit/>
          </a:bodyPr>
          <a:lstStyle/>
          <a:p>
            <a:pPr lvl="0" indent="19050" fontAlgn="auto">
              <a:spcBef>
                <a:spcPts val="800"/>
              </a:spcBef>
              <a:spcAft>
                <a:spcPts val="0"/>
              </a:spcAft>
            </a:pPr>
            <a:endParaRPr lang="fr-FR" sz="2700" b="1" dirty="0" smtClean="0">
              <a:solidFill>
                <a:srgbClr val="000000"/>
              </a:solidFill>
              <a:latin typeface="Arial" panose="020B0604020202020204" pitchFamily="34" charset="0"/>
              <a:cs typeface="Arial" panose="020B0604020202020204" pitchFamily="34" charset="0"/>
            </a:endParaRPr>
          </a:p>
          <a:p>
            <a:pPr lvl="0" indent="19050" fontAlgn="auto">
              <a:spcBef>
                <a:spcPts val="800"/>
              </a:spcBef>
              <a:spcAft>
                <a:spcPts val="0"/>
              </a:spcAft>
            </a:pPr>
            <a:endParaRPr lang="fr-FR" sz="2700" b="1" dirty="0">
              <a:solidFill>
                <a:srgbClr val="000000"/>
              </a:solidFill>
              <a:latin typeface="Arial" panose="020B0604020202020204" pitchFamily="34" charset="0"/>
              <a:cs typeface="Arial" panose="020B0604020202020204" pitchFamily="34" charset="0"/>
            </a:endParaRPr>
          </a:p>
          <a:p>
            <a:pPr lvl="0" indent="19050" fontAlgn="auto">
              <a:spcBef>
                <a:spcPts val="800"/>
              </a:spcBef>
              <a:spcAft>
                <a:spcPts val="0"/>
              </a:spcAft>
            </a:pPr>
            <a:endParaRPr lang="fr-FR" sz="2700" b="1" dirty="0" smtClean="0">
              <a:solidFill>
                <a:srgbClr val="000000"/>
              </a:solidFill>
              <a:latin typeface="Arial" panose="020B0604020202020204" pitchFamily="34" charset="0"/>
              <a:cs typeface="Arial" panose="020B0604020202020204" pitchFamily="34" charset="0"/>
            </a:endParaRPr>
          </a:p>
          <a:p>
            <a:pPr lvl="0" indent="19050" fontAlgn="auto">
              <a:spcBef>
                <a:spcPts val="800"/>
              </a:spcBef>
              <a:spcAft>
                <a:spcPts val="0"/>
              </a:spcAft>
            </a:pPr>
            <a:endParaRPr lang="fr-FR" sz="2700" b="1" dirty="0">
              <a:solidFill>
                <a:srgbClr val="000000"/>
              </a:solidFill>
              <a:latin typeface="Arial" panose="020B0604020202020204" pitchFamily="34" charset="0"/>
              <a:cs typeface="Arial" panose="020B0604020202020204" pitchFamily="34" charset="0"/>
            </a:endParaRPr>
          </a:p>
          <a:p>
            <a:pPr lvl="0" indent="19050" fontAlgn="auto">
              <a:spcBef>
                <a:spcPts val="800"/>
              </a:spcBef>
              <a:spcAft>
                <a:spcPts val="0"/>
              </a:spcAft>
            </a:pPr>
            <a:endParaRPr lang="fr-FR" sz="2700" b="1" dirty="0" smtClean="0">
              <a:solidFill>
                <a:srgbClr val="000000"/>
              </a:solidFill>
              <a:latin typeface="Arial" panose="020B0604020202020204" pitchFamily="34" charset="0"/>
              <a:cs typeface="Arial" panose="020B0604020202020204" pitchFamily="34" charset="0"/>
            </a:endParaRPr>
          </a:p>
          <a:p>
            <a:pPr lvl="0" indent="19050" fontAlgn="auto">
              <a:spcBef>
                <a:spcPts val="800"/>
              </a:spcBef>
              <a:spcAft>
                <a:spcPts val="0"/>
              </a:spcAft>
            </a:pPr>
            <a:r>
              <a:rPr lang="fr-FR" sz="2700" b="1" dirty="0" smtClean="0">
                <a:solidFill>
                  <a:srgbClr val="000000"/>
                </a:solidFill>
                <a:latin typeface="Arial" panose="020B0604020202020204" pitchFamily="34" charset="0"/>
                <a:cs typeface="Arial" panose="020B0604020202020204" pitchFamily="34" charset="0"/>
              </a:rPr>
              <a:t>Le </a:t>
            </a:r>
            <a:r>
              <a:rPr lang="fr-FR" sz="2700" b="1" dirty="0">
                <a:solidFill>
                  <a:srgbClr val="000000"/>
                </a:solidFill>
                <a:latin typeface="Arial" panose="020B0604020202020204" pitchFamily="34" charset="0"/>
                <a:cs typeface="Arial" panose="020B0604020202020204" pitchFamily="34" charset="0"/>
              </a:rPr>
              <a:t>calcul en ligne </a:t>
            </a:r>
            <a:r>
              <a:rPr lang="fr-FR" sz="2700" dirty="0">
                <a:solidFill>
                  <a:srgbClr val="000000"/>
                </a:solidFill>
                <a:latin typeface="Arial" panose="020B0604020202020204" pitchFamily="34" charset="0"/>
                <a:cs typeface="Arial" panose="020B0604020202020204" pitchFamily="34" charset="0"/>
              </a:rPr>
              <a:t>n’est pas une autre manière d’écrire un calcul posé. Le calcul posé repose sur une technique, un algorithme. Le calcul en ligne repose sur la compréhension de la notion de nombre, du principe de la numération décimale de position et des propriétés des opérations.</a:t>
            </a:r>
          </a:p>
          <a:p>
            <a:pPr lvl="0" indent="19050" fontAlgn="auto">
              <a:spcBef>
                <a:spcPts val="800"/>
              </a:spcBef>
              <a:spcAft>
                <a:spcPts val="0"/>
              </a:spcAft>
            </a:pPr>
            <a:endParaRPr lang="fr-FR" sz="1300" dirty="0">
              <a:solidFill>
                <a:srgbClr val="000000"/>
              </a:solidFill>
              <a:latin typeface="Arial" panose="020B0604020202020204" pitchFamily="34" charset="0"/>
              <a:cs typeface="Arial" panose="020B0604020202020204" pitchFamily="34" charset="0"/>
            </a:endParaRPr>
          </a:p>
          <a:p>
            <a:pPr lvl="0" indent="19050" fontAlgn="auto">
              <a:spcBef>
                <a:spcPts val="800"/>
              </a:spcBef>
              <a:spcAft>
                <a:spcPts val="0"/>
              </a:spcAft>
            </a:pPr>
            <a:r>
              <a:rPr lang="fr-FR" sz="2700" b="1" dirty="0">
                <a:solidFill>
                  <a:srgbClr val="000000"/>
                </a:solidFill>
                <a:latin typeface="Arial" panose="020B0604020202020204" pitchFamily="34" charset="0"/>
                <a:cs typeface="Arial" panose="020B0604020202020204" pitchFamily="34" charset="0"/>
              </a:rPr>
              <a:t>En calcul en ligne</a:t>
            </a:r>
            <a:r>
              <a:rPr lang="fr-FR" sz="2700" dirty="0">
                <a:solidFill>
                  <a:srgbClr val="000000"/>
                </a:solidFill>
                <a:latin typeface="Arial" panose="020B0604020202020204" pitchFamily="34" charset="0"/>
                <a:cs typeface="Arial" panose="020B0604020202020204" pitchFamily="34" charset="0"/>
              </a:rPr>
              <a:t>, les étapes écrites utiles pour l’élève peuvent, dans un premier temps, se présenter sous différentes formes : calculs séparés, arbres de calcul, écritures utilisant des mots ou des flèches, ou tout autre écrit qui accompagne la démarche de l’élève ; progressivement, en fin de cycle 3, ces étapes s’organisent pour devenir un calcul écrit en ligne</a:t>
            </a:r>
            <a:r>
              <a:rPr lang="fr-FR" sz="2800" dirty="0" smtClean="0">
                <a:solidFill>
                  <a:srgbClr val="000000"/>
                </a:solidFill>
                <a:latin typeface="Arial" panose="020B0604020202020204" pitchFamily="34" charset="0"/>
                <a:cs typeface="Arial" panose="020B0604020202020204" pitchFamily="34" charset="0"/>
              </a:rPr>
              <a:t>.</a:t>
            </a:r>
          </a:p>
          <a:p>
            <a:pPr lvl="0" indent="19050" fontAlgn="auto">
              <a:spcBef>
                <a:spcPts val="800"/>
              </a:spcBef>
              <a:spcAft>
                <a:spcPts val="0"/>
              </a:spcAft>
            </a:pPr>
            <a:endParaRPr lang="fr-FR" sz="2800" dirty="0">
              <a:solidFill>
                <a:srgbClr val="000000"/>
              </a:solidFill>
              <a:latin typeface="Arial" panose="020B0604020202020204" pitchFamily="34" charset="0"/>
              <a:cs typeface="Arial" panose="020B0604020202020204" pitchFamily="34" charset="0"/>
            </a:endParaRPr>
          </a:p>
          <a:p>
            <a:pPr lvl="0" indent="19050" fontAlgn="auto">
              <a:spcBef>
                <a:spcPts val="800"/>
              </a:spcBef>
              <a:spcAft>
                <a:spcPts val="0"/>
              </a:spcAft>
            </a:pPr>
            <a:endParaRPr lang="fr-FR" sz="2800" dirty="0" smtClean="0">
              <a:solidFill>
                <a:srgbClr val="000000"/>
              </a:solidFill>
              <a:latin typeface="Arial" panose="020B0604020202020204" pitchFamily="34" charset="0"/>
              <a:cs typeface="Arial" panose="020B0604020202020204" pitchFamily="34" charset="0"/>
            </a:endParaRPr>
          </a:p>
          <a:p>
            <a:pPr lvl="0" indent="19050" fontAlgn="auto">
              <a:spcBef>
                <a:spcPts val="800"/>
              </a:spcBef>
              <a:spcAft>
                <a:spcPts val="0"/>
              </a:spcAft>
            </a:pPr>
            <a:endParaRPr lang="fr-FR" sz="2800" dirty="0">
              <a:solidFill>
                <a:srgbClr val="000000"/>
              </a:solidFill>
              <a:latin typeface="Arial" panose="020B0604020202020204" pitchFamily="34" charset="0"/>
              <a:cs typeface="Arial" panose="020B0604020202020204" pitchFamily="34" charset="0"/>
            </a:endParaRPr>
          </a:p>
          <a:p>
            <a:pPr lvl="0" indent="19050" fontAlgn="auto">
              <a:spcBef>
                <a:spcPts val="800"/>
              </a:spcBef>
              <a:spcAft>
                <a:spcPts val="0"/>
              </a:spcAft>
            </a:pPr>
            <a:endParaRPr lang="fr-FR"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12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59A0162-C862-43EB-9AAD-95FF2A0FD810}" type="slidenum">
              <a:rPr lang="fr-FR"/>
              <a:pPr>
                <a:defRPr/>
              </a:pPr>
              <a:t>3</a:t>
            </a:fld>
            <a:endParaRPr lang="fr-FR"/>
          </a:p>
        </p:txBody>
      </p:sp>
      <p:sp>
        <p:nvSpPr>
          <p:cNvPr id="10" name="Rectangle à coins arrondis 9"/>
          <p:cNvSpPr/>
          <p:nvPr/>
        </p:nvSpPr>
        <p:spPr>
          <a:xfrm>
            <a:off x="684277" y="1671638"/>
            <a:ext cx="3527425" cy="360045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chemeClr val="tx1"/>
                </a:solidFill>
              </a:rPr>
              <a:t>Appréhender les problématiques d’enseignement du calcul au cycle 3</a:t>
            </a:r>
          </a:p>
        </p:txBody>
      </p:sp>
      <p:sp>
        <p:nvSpPr>
          <p:cNvPr id="215044" name="ZoneTexte 2"/>
          <p:cNvSpPr txBox="1">
            <a:spLocks noChangeArrowheads="1"/>
          </p:cNvSpPr>
          <p:nvPr/>
        </p:nvSpPr>
        <p:spPr bwMode="auto">
          <a:xfrm>
            <a:off x="1116013" y="260350"/>
            <a:ext cx="65516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a:latin typeface="Calibri" pitchFamily="34" charset="0"/>
              </a:rPr>
              <a:t>Objectifs</a:t>
            </a:r>
          </a:p>
        </p:txBody>
      </p:sp>
      <p:sp>
        <p:nvSpPr>
          <p:cNvPr id="7" name="Rectangle à coins arrondis 6"/>
          <p:cNvSpPr/>
          <p:nvPr/>
        </p:nvSpPr>
        <p:spPr>
          <a:xfrm>
            <a:off x="4789552" y="1654175"/>
            <a:ext cx="3527425" cy="360045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chemeClr val="tx1"/>
                </a:solidFill>
              </a:rPr>
              <a:t>Consolider ses connaissances</a:t>
            </a:r>
          </a:p>
          <a:p>
            <a:pPr algn="ctr" fontAlgn="auto">
              <a:spcBef>
                <a:spcPts val="0"/>
              </a:spcBef>
              <a:spcAft>
                <a:spcPts val="0"/>
              </a:spcAft>
              <a:defRPr/>
            </a:pPr>
            <a:r>
              <a:rPr lang="fr-FR" sz="2800" dirty="0">
                <a:solidFill>
                  <a:schemeClr val="tx1"/>
                </a:solidFill>
              </a:rPr>
              <a:t>Répondre à certains enjeux pédagogiques </a:t>
            </a:r>
          </a:p>
          <a:p>
            <a:pPr algn="ctr" fontAlgn="auto">
              <a:spcBef>
                <a:spcPts val="0"/>
              </a:spcBef>
              <a:spcAft>
                <a:spcPts val="0"/>
              </a:spcAft>
              <a:defRPr/>
            </a:pPr>
            <a:r>
              <a:rPr lang="fr-FR" sz="2800" dirty="0">
                <a:solidFill>
                  <a:schemeClr val="tx1"/>
                </a:solidFill>
              </a:rPr>
              <a:t>pour renforcer l'efficacité de cet enseignement.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Exemple de calcul en ligne</a:t>
            </a:r>
            <a:b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br>
            <a: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(écrits transitoires) </a:t>
            </a:r>
            <a:endParaRPr kumimoji="0" lang="fr-FR" sz="1800" b="0" i="0" u="none" strike="noStrike" kern="0" cap="none" spc="0" normalizeH="0" baseline="0" noProof="0" dirty="0" smtClean="0">
              <a:ln>
                <a:noFill/>
              </a:ln>
              <a:solidFill>
                <a:schemeClr val="accent1">
                  <a:lumMod val="75000"/>
                </a:schemeClr>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8" y="2184772"/>
            <a:ext cx="829151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298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Exemple de calcul en ligne</a:t>
            </a:r>
            <a:b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br>
            <a: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(écrits transitoires) </a:t>
            </a:r>
            <a:endParaRPr kumimoji="0" lang="fr-FR" sz="1800" b="0" i="0" u="none" strike="noStrike" kern="0" cap="none" spc="0" normalizeH="0" baseline="0" noProof="0" dirty="0" smtClean="0">
              <a:ln>
                <a:noFill/>
              </a:ln>
              <a:solidFill>
                <a:schemeClr val="accent1">
                  <a:lumMod val="75000"/>
                </a:schemeClr>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68" y="2586038"/>
            <a:ext cx="889158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45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Exemple de calcul en ligne</a:t>
            </a:r>
            <a:b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br>
            <a:r>
              <a:rPr kumimoji="0" lang="fr-FR" sz="3600" b="1"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j-ea"/>
                <a:cs typeface="Arial" panose="020B0604020202020204" pitchFamily="34" charset="0"/>
              </a:rPr>
              <a:t>(écrits transitoires) </a:t>
            </a:r>
            <a:endParaRPr kumimoji="0" lang="fr-FR" sz="1800" b="0" i="0" u="none" strike="noStrike" kern="0" cap="none" spc="0" normalizeH="0" baseline="0" noProof="0" dirty="0" smtClean="0">
              <a:ln>
                <a:noFill/>
              </a:ln>
              <a:solidFill>
                <a:schemeClr val="accent1">
                  <a:lumMod val="75000"/>
                </a:schemeClr>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91" y="2264536"/>
            <a:ext cx="8544371" cy="137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16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84659"/>
            <a:ext cx="9144000" cy="3826689"/>
          </a:xfrm>
          <a:prstGeom prst="rect">
            <a:avLst/>
          </a:prstGeom>
        </p:spPr>
        <p:txBody>
          <a:bodyPr wrap="square">
            <a:spAutoFit/>
          </a:bodyPr>
          <a:lstStyle/>
          <a:p>
            <a:pPr lvl="0" indent="19050" algn="ctr" fontAlgn="auto">
              <a:spcBef>
                <a:spcPts val="800"/>
              </a:spcBef>
              <a:spcAft>
                <a:spcPts val="0"/>
              </a:spcAft>
            </a:pPr>
            <a:r>
              <a:rPr lang="fr-FR" sz="2700" dirty="0">
                <a:solidFill>
                  <a:schemeClr val="accent1">
                    <a:lumMod val="75000"/>
                  </a:schemeClr>
                </a:solidFill>
                <a:latin typeface="Arial" panose="020B0604020202020204" pitchFamily="34" charset="0"/>
                <a:cs typeface="Arial" panose="020B0604020202020204" pitchFamily="34" charset="0"/>
              </a:rPr>
              <a:t>« Le calcul mental (et en ligne) est un calcul sur les nombres et pas sur les chiffres »</a:t>
            </a:r>
          </a:p>
          <a:p>
            <a:pPr lvl="0" indent="19050" algn="ctr" fontAlgn="auto">
              <a:spcBef>
                <a:spcPts val="800"/>
              </a:spcBef>
              <a:spcAft>
                <a:spcPts val="0"/>
              </a:spcAft>
            </a:pPr>
            <a:r>
              <a:rPr lang="fr-FR" sz="2700" dirty="0">
                <a:solidFill>
                  <a:schemeClr val="accent1">
                    <a:lumMod val="75000"/>
                  </a:schemeClr>
                </a:solidFill>
                <a:latin typeface="Arial" panose="020B0604020202020204" pitchFamily="34" charset="0"/>
                <a:cs typeface="Arial" panose="020B0604020202020204" pitchFamily="34" charset="0"/>
              </a:rPr>
              <a:t>(F. Boule)</a:t>
            </a:r>
          </a:p>
          <a:p>
            <a:pPr lvl="0" indent="19050" fontAlgn="auto">
              <a:spcBef>
                <a:spcPts val="800"/>
              </a:spcBef>
              <a:spcAft>
                <a:spcPts val="0"/>
              </a:spcAft>
            </a:pPr>
            <a:endParaRPr lang="fr-FR" sz="2700" dirty="0">
              <a:solidFill>
                <a:schemeClr val="accent1">
                  <a:lumMod val="75000"/>
                </a:schemeClr>
              </a:solidFill>
              <a:latin typeface="Arial" panose="020B0604020202020204" pitchFamily="34" charset="0"/>
              <a:cs typeface="Arial" panose="020B0604020202020204" pitchFamily="34" charset="0"/>
            </a:endParaRPr>
          </a:p>
          <a:p>
            <a:pPr lvl="0" indent="19050" algn="ctr" fontAlgn="auto">
              <a:spcBef>
                <a:spcPts val="800"/>
              </a:spcBef>
              <a:spcAft>
                <a:spcPts val="0"/>
              </a:spcAft>
            </a:pPr>
            <a:endParaRPr lang="fr-FR" sz="2700" dirty="0">
              <a:solidFill>
                <a:schemeClr val="accent1">
                  <a:lumMod val="75000"/>
                </a:schemeClr>
              </a:solidFill>
              <a:latin typeface="Arial" panose="020B0604020202020204" pitchFamily="34" charset="0"/>
              <a:cs typeface="Arial" panose="020B0604020202020204" pitchFamily="34" charset="0"/>
            </a:endParaRPr>
          </a:p>
          <a:p>
            <a:pPr lvl="0" indent="19050" algn="ctr" fontAlgn="auto">
              <a:spcBef>
                <a:spcPts val="800"/>
              </a:spcBef>
              <a:spcAft>
                <a:spcPts val="0"/>
              </a:spcAft>
            </a:pPr>
            <a:r>
              <a:rPr lang="fr-FR" sz="2700" b="1" dirty="0">
                <a:solidFill>
                  <a:schemeClr val="accent1">
                    <a:lumMod val="75000"/>
                  </a:schemeClr>
                </a:solidFill>
                <a:latin typeface="Arial" panose="020B0604020202020204" pitchFamily="34" charset="0"/>
                <a:cs typeface="Arial" panose="020B0604020202020204" pitchFamily="34" charset="0"/>
              </a:rPr>
              <a:t>Il n’y a pas de procédures expertes </a:t>
            </a:r>
            <a:r>
              <a:rPr lang="fr-FR" sz="2700" dirty="0">
                <a:solidFill>
                  <a:schemeClr val="accent1">
                    <a:lumMod val="75000"/>
                  </a:schemeClr>
                </a:solidFill>
                <a:latin typeface="Arial" panose="020B0604020202020204" pitchFamily="34" charset="0"/>
                <a:cs typeface="Arial" panose="020B0604020202020204" pitchFamily="34" charset="0"/>
              </a:rPr>
              <a:t>en calcul mental et en ligne, l’expertise dépend de l’individu et des nombres en </a:t>
            </a:r>
            <a:r>
              <a:rPr lang="fr-FR" sz="2700" dirty="0" smtClean="0">
                <a:solidFill>
                  <a:schemeClr val="accent1">
                    <a:lumMod val="75000"/>
                  </a:schemeClr>
                </a:solidFill>
                <a:latin typeface="Arial" panose="020B0604020202020204" pitchFamily="34" charset="0"/>
                <a:cs typeface="Arial" panose="020B0604020202020204" pitchFamily="34" charset="0"/>
              </a:rPr>
              <a:t>jeu.</a:t>
            </a:r>
            <a:endParaRPr lang="fr-FR" sz="27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984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612304"/>
          </a:xfrm>
        </p:spPr>
        <p:txBody>
          <a:bodyPr/>
          <a:lstStyle/>
          <a:p>
            <a:pPr algn="ctr"/>
            <a:r>
              <a:rPr lang="fr-FR" b="1" dirty="0">
                <a:solidFill>
                  <a:schemeClr val="accent1">
                    <a:lumMod val="75000"/>
                  </a:schemeClr>
                </a:solidFill>
              </a:rPr>
              <a:t>Calcul en ligne et mental</a:t>
            </a:r>
          </a:p>
        </p:txBody>
      </p:sp>
      <p:sp>
        <p:nvSpPr>
          <p:cNvPr id="3" name="Espace réservé du contenu 2"/>
          <p:cNvSpPr>
            <a:spLocks noGrp="1"/>
          </p:cNvSpPr>
          <p:nvPr>
            <p:ph sz="quarter" idx="1"/>
          </p:nvPr>
        </p:nvSpPr>
        <p:spPr>
          <a:xfrm>
            <a:off x="457200" y="1752600"/>
            <a:ext cx="8229600" cy="4772744"/>
          </a:xfrm>
        </p:spPr>
        <p:txBody>
          <a:bodyPr>
            <a:normAutofit fontScale="92500" lnSpcReduction="10000"/>
          </a:bodyPr>
          <a:lstStyle/>
          <a:p>
            <a:pPr marL="114300" indent="0">
              <a:buNone/>
            </a:pPr>
            <a:r>
              <a:rPr lang="fr-FR" dirty="0"/>
              <a:t>Des connaissances sur</a:t>
            </a:r>
          </a:p>
          <a:p>
            <a:pPr lvl="1">
              <a:buFont typeface="Wingdings" panose="05000000000000000000" pitchFamily="2" charset="2"/>
              <a:buChar char="Ø"/>
            </a:pPr>
            <a:r>
              <a:rPr lang="fr-FR" dirty="0"/>
              <a:t>Un ensemble de </a:t>
            </a:r>
            <a:r>
              <a:rPr lang="fr-FR" u="sng" dirty="0"/>
              <a:t>faits numériques</a:t>
            </a:r>
            <a:r>
              <a:rPr lang="fr-FR" dirty="0"/>
              <a:t> </a:t>
            </a:r>
            <a:r>
              <a:rPr lang="fr-FR" b="1" dirty="0"/>
              <a:t>disponibles</a:t>
            </a:r>
            <a:r>
              <a:rPr lang="fr-FR" dirty="0"/>
              <a:t> en mémoire</a:t>
            </a:r>
          </a:p>
          <a:p>
            <a:pPr lvl="1">
              <a:buFont typeface="Wingdings" panose="05000000000000000000" pitchFamily="2" charset="2"/>
              <a:buChar char="Ø"/>
            </a:pPr>
            <a:r>
              <a:rPr lang="fr-FR" dirty="0"/>
              <a:t>Un ensemble de </a:t>
            </a:r>
            <a:r>
              <a:rPr lang="fr-FR" u="sng" dirty="0"/>
              <a:t>procédures</a:t>
            </a:r>
            <a:r>
              <a:rPr lang="fr-FR" dirty="0"/>
              <a:t> </a:t>
            </a:r>
            <a:r>
              <a:rPr lang="fr-FR" b="1" dirty="0"/>
              <a:t>automatisées</a:t>
            </a:r>
            <a:endParaRPr lang="fr-FR" b="1" u="sng" dirty="0"/>
          </a:p>
          <a:p>
            <a:pPr marL="114300" indent="0" algn="r">
              <a:buNone/>
            </a:pPr>
            <a:r>
              <a:rPr lang="fr-FR" dirty="0">
                <a:sym typeface="Wingdings" panose="05000000000000000000" pitchFamily="2" charset="2"/>
              </a:rPr>
              <a:t> des </a:t>
            </a:r>
            <a:r>
              <a:rPr lang="fr-FR" b="1" dirty="0">
                <a:sym typeface="Wingdings" panose="05000000000000000000" pitchFamily="2" charset="2"/>
              </a:rPr>
              <a:t>stratégies</a:t>
            </a:r>
            <a:r>
              <a:rPr lang="fr-FR" dirty="0">
                <a:sym typeface="Wingdings" panose="05000000000000000000" pitchFamily="2" charset="2"/>
              </a:rPr>
              <a:t> de calcul possibles </a:t>
            </a:r>
            <a:r>
              <a:rPr lang="fr-FR" dirty="0">
                <a:sym typeface="Wingdings" panose="05000000000000000000" pitchFamily="2" charset="2"/>
                <a:hlinkClick r:id="" action="ppaction://noaction"/>
              </a:rPr>
              <a:t>(*)</a:t>
            </a:r>
            <a:endParaRPr lang="fr-FR" dirty="0">
              <a:sym typeface="Wingdings" panose="05000000000000000000" pitchFamily="2" charset="2"/>
            </a:endParaRPr>
          </a:p>
          <a:p>
            <a:r>
              <a:rPr lang="fr-FR" u="sng" dirty="0">
                <a:sym typeface="Wingdings" panose="05000000000000000000" pitchFamily="2" charset="2"/>
              </a:rPr>
              <a:t>Faits numériques </a:t>
            </a:r>
            <a:r>
              <a:rPr lang="fr-FR" dirty="0">
                <a:sym typeface="Wingdings" panose="05000000000000000000" pitchFamily="2" charset="2"/>
              </a:rPr>
              <a:t>: ressources disponibles acquises</a:t>
            </a:r>
          </a:p>
          <a:p>
            <a:r>
              <a:rPr lang="fr-FR" u="sng" dirty="0">
                <a:sym typeface="Wingdings" panose="05000000000000000000" pitchFamily="2" charset="2"/>
              </a:rPr>
              <a:t>Procédures</a:t>
            </a:r>
            <a:r>
              <a:rPr lang="fr-FR" dirty="0">
                <a:sym typeface="Wingdings" panose="05000000000000000000" pitchFamily="2" charset="2"/>
              </a:rPr>
              <a:t> qui s’appuient sur :</a:t>
            </a:r>
          </a:p>
          <a:p>
            <a:pPr lvl="1">
              <a:buFont typeface="Wingdings" panose="05000000000000000000" pitchFamily="2" charset="2"/>
              <a:buChar char="Ø"/>
            </a:pPr>
            <a:r>
              <a:rPr lang="fr-FR" u="sng" dirty="0">
                <a:sym typeface="Wingdings" panose="05000000000000000000" pitchFamily="2" charset="2"/>
              </a:rPr>
              <a:t>Les propriétés (implicites) des opérations </a:t>
            </a:r>
            <a:r>
              <a:rPr lang="fr-FR" dirty="0">
                <a:sym typeface="Wingdings" panose="05000000000000000000" pitchFamily="2" charset="2"/>
                <a:hlinkClick r:id="" action="ppaction://noaction"/>
              </a:rPr>
              <a:t>(*)</a:t>
            </a:r>
            <a:endParaRPr lang="fr-FR" u="sng" dirty="0">
              <a:sym typeface="Wingdings" panose="05000000000000000000" pitchFamily="2" charset="2"/>
            </a:endParaRPr>
          </a:p>
          <a:p>
            <a:pPr lvl="1">
              <a:buFont typeface="Wingdings" panose="05000000000000000000" pitchFamily="2" charset="2"/>
              <a:buChar char="Ø"/>
            </a:pPr>
            <a:r>
              <a:rPr lang="fr-FR" u="sng" dirty="0">
                <a:sym typeface="Wingdings" panose="05000000000000000000" pitchFamily="2" charset="2"/>
              </a:rPr>
              <a:t>Les propriétés (explicites) des nombres </a:t>
            </a:r>
            <a:r>
              <a:rPr lang="fr-FR" dirty="0">
                <a:sym typeface="Wingdings" panose="05000000000000000000" pitchFamily="2" charset="2"/>
                <a:hlinkClick r:id="" action="ppaction://noaction"/>
              </a:rPr>
              <a:t>(*)</a:t>
            </a:r>
            <a:r>
              <a:rPr lang="fr-FR" dirty="0">
                <a:sym typeface="Wingdings" panose="05000000000000000000" pitchFamily="2" charset="2"/>
              </a:rPr>
              <a:t> </a:t>
            </a:r>
          </a:p>
          <a:p>
            <a:pPr lvl="1">
              <a:buFont typeface="Wingdings" panose="05000000000000000000" pitchFamily="2" charset="2"/>
              <a:buChar char="Ø"/>
            </a:pPr>
            <a:r>
              <a:rPr lang="fr-FR" u="sng" dirty="0">
                <a:sym typeface="Wingdings" panose="05000000000000000000" pitchFamily="2" charset="2"/>
              </a:rPr>
              <a:t>Les conventions mathématiques </a:t>
            </a:r>
            <a:r>
              <a:rPr lang="fr-FR" dirty="0">
                <a:sym typeface="Wingdings" panose="05000000000000000000" pitchFamily="2" charset="2"/>
              </a:rPr>
              <a:t>:</a:t>
            </a:r>
          </a:p>
          <a:p>
            <a:pPr lvl="2">
              <a:buFont typeface="Century Gothic" panose="020B0502020202020204" pitchFamily="34" charset="0"/>
              <a:buChar char="−"/>
            </a:pPr>
            <a:r>
              <a:rPr lang="fr-FR" dirty="0">
                <a:sym typeface="Wingdings" panose="05000000000000000000" pitchFamily="2" charset="2"/>
              </a:rPr>
              <a:t>Le sens et usage des parenthèses,</a:t>
            </a:r>
          </a:p>
          <a:p>
            <a:pPr lvl="2">
              <a:buFont typeface="Century Gothic" panose="020B0502020202020204" pitchFamily="34" charset="0"/>
              <a:buChar char="−"/>
            </a:pPr>
            <a:r>
              <a:rPr lang="fr-FR" dirty="0">
                <a:sym typeface="Wingdings" panose="05000000000000000000" pitchFamily="2" charset="2"/>
              </a:rPr>
              <a:t>Le sens du signe égal comme équivalence numérique,</a:t>
            </a:r>
          </a:p>
          <a:p>
            <a:pPr lvl="2">
              <a:buFont typeface="Century Gothic" panose="020B0502020202020204" pitchFamily="34" charset="0"/>
              <a:buChar char="−"/>
            </a:pPr>
            <a:r>
              <a:rPr lang="fr-FR" dirty="0">
                <a:sym typeface="Wingdings" panose="05000000000000000000" pitchFamily="2" charset="2"/>
              </a:rPr>
              <a:t>La valeur de position dans l’écriture chiffrée des nombres</a:t>
            </a:r>
          </a:p>
          <a:p>
            <a:pPr lvl="2">
              <a:buFont typeface="Century Gothic" panose="020B0502020202020204" pitchFamily="34" charset="0"/>
              <a:buChar char="−"/>
            </a:pPr>
            <a:r>
              <a:rPr lang="fr-FR" dirty="0">
                <a:sym typeface="Wingdings" panose="05000000000000000000" pitchFamily="2" charset="2"/>
              </a:rPr>
              <a:t>Les différents systèmes symboliques pour représenter et pour calculer </a:t>
            </a:r>
            <a:r>
              <a:rPr lang="fr-FR" dirty="0">
                <a:sym typeface="Wingdings" panose="05000000000000000000" pitchFamily="2" charset="2"/>
                <a:hlinkClick r:id="" action="ppaction://noaction"/>
              </a:rPr>
              <a:t>(*)</a:t>
            </a:r>
            <a:endParaRPr lang="fr-FR" dirty="0">
              <a:sym typeface="Wingdings" panose="05000000000000000000" pitchFamily="2" charset="2"/>
            </a:endParaRPr>
          </a:p>
          <a:p>
            <a:endParaRPr lang="fr-FR" dirty="0"/>
          </a:p>
        </p:txBody>
      </p:sp>
    </p:spTree>
    <p:extLst>
      <p:ext uri="{BB962C8B-B14F-4D97-AF65-F5344CB8AC3E}">
        <p14:creationId xmlns:p14="http://schemas.microsoft.com/office/powerpoint/2010/main" val="28839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612304"/>
          </a:xfrm>
        </p:spPr>
        <p:txBody>
          <a:bodyPr>
            <a:normAutofit/>
          </a:bodyPr>
          <a:lstStyle/>
          <a:p>
            <a:pPr algn="ctr"/>
            <a:r>
              <a:rPr lang="fr-FR" b="1" dirty="0">
                <a:solidFill>
                  <a:schemeClr val="accent1">
                    <a:lumMod val="75000"/>
                  </a:schemeClr>
                </a:solidFill>
              </a:rPr>
              <a:t>Repères de progressivité</a:t>
            </a:r>
          </a:p>
        </p:txBody>
      </p:sp>
      <p:sp>
        <p:nvSpPr>
          <p:cNvPr id="3" name="Espace réservé du contenu 2"/>
          <p:cNvSpPr>
            <a:spLocks noGrp="1"/>
          </p:cNvSpPr>
          <p:nvPr>
            <p:ph sz="quarter" idx="1"/>
          </p:nvPr>
        </p:nvSpPr>
        <p:spPr/>
        <p:txBody>
          <a:bodyPr>
            <a:noAutofit/>
          </a:bodyPr>
          <a:lstStyle/>
          <a:p>
            <a:pPr marL="114300" indent="0">
              <a:buNone/>
            </a:pPr>
            <a:r>
              <a:rPr lang="fr-FR" sz="2000" b="1" dirty="0"/>
              <a:t>Au cycle 2 </a:t>
            </a:r>
            <a:r>
              <a:rPr lang="fr-FR" sz="2000" dirty="0"/>
              <a:t>: les élèves établissent puis doivent progressivement mémoriser :</a:t>
            </a:r>
          </a:p>
          <a:p>
            <a:pPr lvl="1"/>
            <a:r>
              <a:rPr lang="fr-FR" sz="2000" u="sng" dirty="0"/>
              <a:t>des faits numériques </a:t>
            </a:r>
            <a:r>
              <a:rPr lang="fr-FR" sz="2000" dirty="0"/>
              <a:t>: décompositions/recompositions additives des début de cycle (dont les tables d’addition), multiplicatives dans la suite du cycle (dont les tables de multiplication) ;</a:t>
            </a:r>
          </a:p>
          <a:p>
            <a:pPr lvl="1"/>
            <a:r>
              <a:rPr lang="fr-FR" sz="2000" u="sng" dirty="0"/>
              <a:t>des procédures </a:t>
            </a:r>
            <a:r>
              <a:rPr lang="fr-FR" sz="2000" dirty="0"/>
              <a:t>de calculs élémentaires.</a:t>
            </a:r>
          </a:p>
          <a:p>
            <a:pPr marL="114300" indent="0">
              <a:buNone/>
            </a:pPr>
            <a:r>
              <a:rPr lang="fr-FR" sz="2000" dirty="0"/>
              <a:t>Ils s’appuient sur ces connaissances pour développer des procédures de calcul adaptées aux nombres en jeu</a:t>
            </a:r>
          </a:p>
          <a:p>
            <a:pPr lvl="1"/>
            <a:r>
              <a:rPr lang="fr-FR" sz="2000" dirty="0"/>
              <a:t>pour les additions au </a:t>
            </a:r>
            <a:r>
              <a:rPr lang="fr-FR" sz="2000" b="1" dirty="0"/>
              <a:t>CP</a:t>
            </a:r>
            <a:r>
              <a:rPr lang="fr-FR" sz="2000" dirty="0"/>
              <a:t>,</a:t>
            </a:r>
          </a:p>
          <a:p>
            <a:pPr lvl="1"/>
            <a:r>
              <a:rPr lang="fr-FR" sz="2000" dirty="0"/>
              <a:t>pour les soustractions et les multiplications au </a:t>
            </a:r>
            <a:r>
              <a:rPr lang="fr-FR" sz="2000" b="1" dirty="0"/>
              <a:t>CE1</a:t>
            </a:r>
          </a:p>
          <a:p>
            <a:pPr lvl="1"/>
            <a:r>
              <a:rPr lang="fr-FR" sz="2000" dirty="0"/>
              <a:t>ainsi que pour obtenir le quotient et le reste d’une division euclidienne par un nombre a 1 chiffre et par des nombres comme 10, 25, 50, 100 en </a:t>
            </a:r>
            <a:r>
              <a:rPr lang="fr-FR" sz="2000" b="1" dirty="0"/>
              <a:t>CE2</a:t>
            </a:r>
            <a:r>
              <a:rPr lang="fr-FR" sz="2000" dirty="0"/>
              <a:t>.</a:t>
            </a:r>
          </a:p>
          <a:p>
            <a:pPr marL="114300" indent="0">
              <a:buNone/>
            </a:pPr>
            <a:endParaRPr lang="fr-FR" sz="2000" b="1" dirty="0"/>
          </a:p>
          <a:p>
            <a:pPr marL="114300" indent="0">
              <a:buNone/>
            </a:pPr>
            <a:r>
              <a:rPr lang="fr-FR" sz="2000" b="1" dirty="0"/>
              <a:t>Au cycle 3 </a:t>
            </a:r>
            <a:r>
              <a:rPr lang="fr-FR" sz="2000" dirty="0"/>
              <a:t>: la pratique du calcul mental s’étend progressivement des nombres entiers aux nombres décimaux, et les procédures a mobiliser se complexifient.</a:t>
            </a:r>
          </a:p>
        </p:txBody>
      </p:sp>
    </p:spTree>
    <p:extLst>
      <p:ext uri="{BB962C8B-B14F-4D97-AF65-F5344CB8AC3E}">
        <p14:creationId xmlns:p14="http://schemas.microsoft.com/office/powerpoint/2010/main" val="3838314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77635" y="2529"/>
            <a:ext cx="6586922" cy="7448193"/>
          </a:xfrm>
          <a:prstGeom prst="rect">
            <a:avLst/>
          </a:prstGeom>
          <a:noFill/>
        </p:spPr>
        <p:txBody>
          <a:bodyPr wrap="square" rtlCol="0">
            <a:spAutoFit/>
          </a:bodyPr>
          <a:lstStyle/>
          <a:p>
            <a:pPr fontAlgn="auto">
              <a:spcBef>
                <a:spcPts val="0"/>
              </a:spcBef>
              <a:spcAft>
                <a:spcPts val="0"/>
              </a:spcAft>
            </a:pPr>
            <a:r>
              <a:rPr lang="fr-FR" sz="3200" b="1" dirty="0">
                <a:solidFill>
                  <a:srgbClr val="7030A0"/>
                </a:solidFill>
                <a:latin typeface="Calibri"/>
              </a:rPr>
              <a:t>En guise de mise en route !</a:t>
            </a:r>
          </a:p>
          <a:p>
            <a:pPr fontAlgn="auto">
              <a:spcBef>
                <a:spcPts val="0"/>
              </a:spcBef>
              <a:spcAft>
                <a:spcPts val="0"/>
              </a:spcAft>
            </a:pPr>
            <a:endParaRPr lang="fr-FR" sz="3200" i="1" dirty="0">
              <a:solidFill>
                <a:srgbClr val="DFDCB7">
                  <a:lumMod val="10000"/>
                </a:srgbClr>
              </a:solidFill>
              <a:latin typeface="Calibri"/>
            </a:endParaRPr>
          </a:p>
          <a:p>
            <a:pPr fontAlgn="auto">
              <a:spcBef>
                <a:spcPts val="0"/>
              </a:spcBef>
              <a:spcAft>
                <a:spcPts val="0"/>
              </a:spcAft>
            </a:pPr>
            <a:r>
              <a:rPr lang="fr-FR" sz="3200" i="1" dirty="0">
                <a:solidFill>
                  <a:srgbClr val="DFDCB7">
                    <a:lumMod val="10000"/>
                  </a:srgbClr>
                </a:solidFill>
                <a:latin typeface="Calibri"/>
              </a:rPr>
              <a:t>3 minutes 30 pour effectuer :</a:t>
            </a:r>
          </a:p>
          <a:p>
            <a:pPr fontAlgn="auto">
              <a:spcBef>
                <a:spcPts val="0"/>
              </a:spcBef>
              <a:spcAft>
                <a:spcPts val="0"/>
              </a:spcAft>
            </a:pPr>
            <a:r>
              <a:rPr lang="fr-FR" sz="3200" dirty="0">
                <a:solidFill>
                  <a:srgbClr val="DFDCB7">
                    <a:lumMod val="10000"/>
                  </a:srgbClr>
                </a:solidFill>
                <a:latin typeface="Calibri"/>
              </a:rPr>
              <a:t>5 x 82</a:t>
            </a:r>
          </a:p>
          <a:p>
            <a:pPr fontAlgn="auto">
              <a:spcBef>
                <a:spcPts val="0"/>
              </a:spcBef>
              <a:spcAft>
                <a:spcPts val="0"/>
              </a:spcAft>
            </a:pPr>
            <a:r>
              <a:rPr lang="fr-FR" sz="3200" dirty="0">
                <a:solidFill>
                  <a:srgbClr val="DFDCB7">
                    <a:lumMod val="10000"/>
                  </a:srgbClr>
                </a:solidFill>
                <a:latin typeface="Calibri"/>
              </a:rPr>
              <a:t>5 x 4,6</a:t>
            </a:r>
          </a:p>
          <a:p>
            <a:pPr fontAlgn="auto">
              <a:spcBef>
                <a:spcPts val="0"/>
              </a:spcBef>
              <a:spcAft>
                <a:spcPts val="0"/>
              </a:spcAft>
            </a:pPr>
            <a:r>
              <a:rPr lang="fr-FR" sz="3200" dirty="0">
                <a:solidFill>
                  <a:srgbClr val="DFDCB7">
                    <a:lumMod val="10000"/>
                  </a:srgbClr>
                </a:solidFill>
                <a:latin typeface="Calibri"/>
              </a:rPr>
              <a:t>50 x 21</a:t>
            </a:r>
          </a:p>
          <a:p>
            <a:pPr fontAlgn="auto">
              <a:spcBef>
                <a:spcPts val="0"/>
              </a:spcBef>
              <a:spcAft>
                <a:spcPts val="0"/>
              </a:spcAft>
            </a:pPr>
            <a:r>
              <a:rPr lang="fr-FR" sz="3200" dirty="0">
                <a:solidFill>
                  <a:srgbClr val="DFDCB7">
                    <a:lumMod val="10000"/>
                  </a:srgbClr>
                </a:solidFill>
                <a:latin typeface="Calibri"/>
              </a:rPr>
              <a:t>50 x 3,42</a:t>
            </a:r>
          </a:p>
          <a:p>
            <a:pPr fontAlgn="auto">
              <a:spcBef>
                <a:spcPts val="0"/>
              </a:spcBef>
              <a:spcAft>
                <a:spcPts val="0"/>
              </a:spcAft>
            </a:pPr>
            <a:r>
              <a:rPr lang="fr-FR" sz="3200" dirty="0">
                <a:solidFill>
                  <a:srgbClr val="DFDCB7">
                    <a:lumMod val="10000"/>
                  </a:srgbClr>
                </a:solidFill>
                <a:latin typeface="Calibri"/>
              </a:rPr>
              <a:t>500 x 12</a:t>
            </a:r>
          </a:p>
          <a:p>
            <a:pPr fontAlgn="auto">
              <a:spcBef>
                <a:spcPts val="0"/>
              </a:spcBef>
              <a:spcAft>
                <a:spcPts val="0"/>
              </a:spcAft>
            </a:pPr>
            <a:r>
              <a:rPr lang="fr-FR" sz="3200" dirty="0">
                <a:solidFill>
                  <a:srgbClr val="DFDCB7">
                    <a:lumMod val="10000"/>
                  </a:srgbClr>
                </a:solidFill>
                <a:latin typeface="Calibri"/>
              </a:rPr>
              <a:t>500 x 0,33</a:t>
            </a:r>
          </a:p>
          <a:p>
            <a:pPr fontAlgn="auto">
              <a:spcBef>
                <a:spcPts val="0"/>
              </a:spcBef>
              <a:spcAft>
                <a:spcPts val="0"/>
              </a:spcAft>
            </a:pPr>
            <a:r>
              <a:rPr lang="fr-FR" sz="3200" dirty="0">
                <a:solidFill>
                  <a:srgbClr val="DFDCB7">
                    <a:lumMod val="10000"/>
                  </a:srgbClr>
                </a:solidFill>
                <a:latin typeface="Calibri"/>
              </a:rPr>
              <a:t>5 x 8,014</a:t>
            </a:r>
          </a:p>
          <a:p>
            <a:pPr fontAlgn="auto">
              <a:spcBef>
                <a:spcPts val="0"/>
              </a:spcBef>
              <a:spcAft>
                <a:spcPts val="0"/>
              </a:spcAft>
            </a:pPr>
            <a:r>
              <a:rPr lang="fr-FR" sz="3200" dirty="0">
                <a:solidFill>
                  <a:srgbClr val="DFDCB7">
                    <a:lumMod val="10000"/>
                  </a:srgbClr>
                </a:solidFill>
                <a:latin typeface="Calibri"/>
              </a:rPr>
              <a:t>50 x 0,004</a:t>
            </a:r>
          </a:p>
          <a:p>
            <a:pPr fontAlgn="auto">
              <a:spcBef>
                <a:spcPts val="0"/>
              </a:spcBef>
              <a:spcAft>
                <a:spcPts val="0"/>
              </a:spcAft>
            </a:pPr>
            <a:r>
              <a:rPr lang="fr-FR" sz="3200" dirty="0">
                <a:solidFill>
                  <a:srgbClr val="DFDCB7">
                    <a:lumMod val="10000"/>
                  </a:srgbClr>
                </a:solidFill>
                <a:latin typeface="Calibri"/>
              </a:rPr>
              <a:t>500 x 0,051</a:t>
            </a:r>
          </a:p>
          <a:p>
            <a:pPr fontAlgn="auto">
              <a:spcBef>
                <a:spcPts val="0"/>
              </a:spcBef>
              <a:spcAft>
                <a:spcPts val="0"/>
              </a:spcAft>
            </a:pPr>
            <a:r>
              <a:rPr lang="fr-FR" sz="3200" dirty="0">
                <a:solidFill>
                  <a:srgbClr val="DFDCB7">
                    <a:lumMod val="10000"/>
                  </a:srgbClr>
                </a:solidFill>
                <a:latin typeface="Calibri"/>
              </a:rPr>
              <a:t>5 x 50 x 6,08</a:t>
            </a:r>
          </a:p>
          <a:p>
            <a:pPr fontAlgn="auto">
              <a:spcBef>
                <a:spcPts val="0"/>
              </a:spcBef>
              <a:spcAft>
                <a:spcPts val="0"/>
              </a:spcAft>
            </a:pPr>
            <a:endParaRPr lang="fr-FR" sz="2400" dirty="0">
              <a:solidFill>
                <a:srgbClr val="DFDCB7">
                  <a:lumMod val="10000"/>
                </a:srgbClr>
              </a:solidFill>
              <a:latin typeface="Calibri"/>
            </a:endParaRPr>
          </a:p>
          <a:p>
            <a:pPr fontAlgn="auto">
              <a:spcBef>
                <a:spcPts val="0"/>
              </a:spcBef>
              <a:spcAft>
                <a:spcPts val="0"/>
              </a:spcAft>
            </a:pPr>
            <a:endParaRPr lang="fr-FR" sz="2400" dirty="0">
              <a:solidFill>
                <a:srgbClr val="DFDCB7">
                  <a:lumMod val="10000"/>
                </a:srgbClr>
              </a:solidFill>
              <a:latin typeface="Calibri"/>
            </a:endParaRPr>
          </a:p>
          <a:p>
            <a:pPr fontAlgn="auto">
              <a:spcBef>
                <a:spcPts val="0"/>
              </a:spcBef>
              <a:spcAft>
                <a:spcPts val="0"/>
              </a:spcAft>
            </a:pPr>
            <a:endParaRPr lang="fr-FR" dirty="0">
              <a:solidFill>
                <a:srgbClr val="DFDCB7">
                  <a:lumMod val="10000"/>
                </a:srgbClr>
              </a:solidFill>
              <a:latin typeface="Calibri"/>
            </a:endParaRPr>
          </a:p>
        </p:txBody>
      </p:sp>
    </p:spTree>
    <p:extLst>
      <p:ext uri="{BB962C8B-B14F-4D97-AF65-F5344CB8AC3E}">
        <p14:creationId xmlns:p14="http://schemas.microsoft.com/office/powerpoint/2010/main" val="42549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4" descr="ésultat de recherche d'images pour &quot;business&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9441"/>
          <a:stretch>
            <a:fillRect/>
          </a:stretch>
        </p:blipFill>
        <p:spPr bwMode="auto">
          <a:xfrm>
            <a:off x="0" y="-136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5" name="Titre 1"/>
          <p:cNvSpPr>
            <a:spLocks noGrp="1"/>
          </p:cNvSpPr>
          <p:nvPr>
            <p:ph type="ctrTitle"/>
          </p:nvPr>
        </p:nvSpPr>
        <p:spPr>
          <a:xfrm>
            <a:off x="722313" y="2479675"/>
            <a:ext cx="7772400" cy="1682750"/>
          </a:xfrm>
        </p:spPr>
        <p:txBody>
          <a:bodyPr/>
          <a:lstStyle/>
          <a:p>
            <a:pPr eaLnBrk="1" hangingPunct="1"/>
            <a:r>
              <a:rPr lang="fr-FR" sz="3200" b="1" smtClean="0">
                <a:cs typeface="Browallia New" pitchFamily="34" charset="-34"/>
              </a:rPr>
              <a:t>:  </a:t>
            </a:r>
          </a:p>
        </p:txBody>
      </p:sp>
      <p:sp>
        <p:nvSpPr>
          <p:cNvPr id="6" name="Espace réservé du numéro de diapositive 5"/>
          <p:cNvSpPr>
            <a:spLocks noGrp="1"/>
          </p:cNvSpPr>
          <p:nvPr>
            <p:ph type="sldNum" sz="quarter" idx="12"/>
          </p:nvPr>
        </p:nvSpPr>
        <p:spPr/>
        <p:txBody>
          <a:bodyPr/>
          <a:lstStyle/>
          <a:p>
            <a:pPr>
              <a:defRPr/>
            </a:pPr>
            <a:fld id="{FE92DDF0-24C6-4326-93E8-6489F6F2392D}" type="slidenum">
              <a:rPr lang="fr-FR">
                <a:solidFill>
                  <a:prstClr val="black">
                    <a:tint val="75000"/>
                  </a:prstClr>
                </a:solidFill>
              </a:rPr>
              <a:pPr>
                <a:defRPr/>
              </a:pPr>
              <a:t>37</a:t>
            </a:fld>
            <a:endParaRPr lang="fr-FR" dirty="0">
              <a:solidFill>
                <a:prstClr val="black">
                  <a:tint val="75000"/>
                </a:prstClr>
              </a:solidFill>
            </a:endParaRPr>
          </a:p>
        </p:txBody>
      </p:sp>
      <p:sp>
        <p:nvSpPr>
          <p:cNvPr id="8" name="Rectangle à coins arrondis 7"/>
          <p:cNvSpPr/>
          <p:nvPr/>
        </p:nvSpPr>
        <p:spPr>
          <a:xfrm>
            <a:off x="685800" y="1916113"/>
            <a:ext cx="8280400" cy="2089150"/>
          </a:xfrm>
          <a:prstGeom prst="roundRect">
            <a:avLst/>
          </a:prstGeom>
          <a:solidFill>
            <a:srgbClr val="0283C0"/>
          </a:solidFill>
          <a:ln>
            <a:solidFill>
              <a:srgbClr val="0283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3200" dirty="0">
                <a:solidFill>
                  <a:prstClr val="white"/>
                </a:solidFill>
              </a:rPr>
              <a:t>Vidéo  : </a:t>
            </a:r>
            <a:r>
              <a:rPr lang="fr-FR" sz="3200" b="1" dirty="0">
                <a:solidFill>
                  <a:prstClr val="white"/>
                </a:solidFill>
              </a:rPr>
              <a:t>trois séances d’une séquence de calcul mental en CM2</a:t>
            </a:r>
          </a:p>
        </p:txBody>
      </p:sp>
    </p:spTree>
    <p:extLst>
      <p:ext uri="{BB962C8B-B14F-4D97-AF65-F5344CB8AC3E}">
        <p14:creationId xmlns:p14="http://schemas.microsoft.com/office/powerpoint/2010/main" val="3824932107"/>
      </p:ext>
    </p:extLst>
  </p:cSld>
  <p:clrMapOvr>
    <a:masterClrMapping/>
  </p:clrMapOvr>
  <p:transition spd="slow" advTm="1269"/>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24512" y="2815453"/>
            <a:ext cx="8628611" cy="1463040"/>
          </a:xfrm>
        </p:spPr>
        <p:txBody>
          <a:bodyPr>
            <a:noAutofit/>
          </a:bodyPr>
          <a:lstStyle/>
          <a:p>
            <a:r>
              <a:rPr lang="fr-FR" sz="6000" b="1" dirty="0">
                <a:latin typeface="Calibri" charset="0"/>
                <a:ea typeface="Calibri" charset="0"/>
                <a:cs typeface="Calibri" charset="0"/>
              </a:rPr>
              <a:t>Calcul mental au cycle 3</a:t>
            </a:r>
            <a:br>
              <a:rPr lang="fr-FR" sz="6000" b="1" dirty="0">
                <a:latin typeface="Calibri" charset="0"/>
                <a:ea typeface="Calibri" charset="0"/>
                <a:cs typeface="Calibri" charset="0"/>
              </a:rPr>
            </a:br>
            <a:r>
              <a:rPr lang="fr-FR" sz="6000" b="1" dirty="0">
                <a:latin typeface="Calibri" charset="0"/>
                <a:ea typeface="Calibri" charset="0"/>
                <a:cs typeface="Calibri" charset="0"/>
              </a:rPr>
              <a:t/>
            </a:r>
            <a:br>
              <a:rPr lang="fr-FR" sz="6000" b="1" dirty="0">
                <a:latin typeface="Calibri" charset="0"/>
                <a:ea typeface="Calibri" charset="0"/>
                <a:cs typeface="Calibri" charset="0"/>
              </a:rPr>
            </a:br>
            <a:r>
              <a:rPr lang="fr-FR" sz="6000" b="1" dirty="0">
                <a:latin typeface="Calibri" charset="0"/>
                <a:ea typeface="Calibri" charset="0"/>
                <a:cs typeface="Calibri" charset="0"/>
              </a:rPr>
              <a:t/>
            </a:r>
            <a:br>
              <a:rPr lang="fr-FR" sz="6000" b="1" dirty="0">
                <a:latin typeface="Calibri" charset="0"/>
                <a:ea typeface="Calibri" charset="0"/>
                <a:cs typeface="Calibri" charset="0"/>
              </a:rPr>
            </a:br>
            <a:r>
              <a:rPr lang="fr-FR" sz="6000" b="1" dirty="0">
                <a:latin typeface="Calibri" charset="0"/>
                <a:ea typeface="Calibri" charset="0"/>
                <a:cs typeface="Calibri" charset="0"/>
              </a:rPr>
              <a:t>Comment concevoir une séquence? </a:t>
            </a:r>
          </a:p>
        </p:txBody>
      </p:sp>
    </p:spTree>
    <p:extLst>
      <p:ext uri="{BB962C8B-B14F-4D97-AF65-F5344CB8AC3E}">
        <p14:creationId xmlns:p14="http://schemas.microsoft.com/office/powerpoint/2010/main" val="2060785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91" y="116692"/>
            <a:ext cx="8326419" cy="6186309"/>
          </a:xfrm>
          <a:prstGeom prst="rect">
            <a:avLst/>
          </a:prstGeom>
        </p:spPr>
        <p:txBody>
          <a:bodyPr wrap="square">
            <a:spAutoFit/>
          </a:bodyPr>
          <a:lstStyle/>
          <a:p>
            <a:pPr fontAlgn="auto">
              <a:spcBef>
                <a:spcPts val="0"/>
              </a:spcBef>
              <a:spcAft>
                <a:spcPts val="0"/>
              </a:spcAft>
            </a:pPr>
            <a:endParaRPr lang="fr-FR" sz="2800" dirty="0">
              <a:solidFill>
                <a:srgbClr val="DFDCB7">
                  <a:lumMod val="10000"/>
                </a:srgbClr>
              </a:solidFill>
              <a:latin typeface="Calibri"/>
              <a:cs typeface="+mn-cs"/>
            </a:endParaRPr>
          </a:p>
          <a:p>
            <a:pPr fontAlgn="auto">
              <a:spcBef>
                <a:spcPts val="0"/>
              </a:spcBef>
              <a:spcAft>
                <a:spcPts val="0"/>
              </a:spcAft>
            </a:pPr>
            <a:r>
              <a:rPr lang="fr-FR" sz="3200" b="1" dirty="0">
                <a:solidFill>
                  <a:srgbClr val="DFDCB7">
                    <a:lumMod val="10000"/>
                  </a:srgbClr>
                </a:solidFill>
                <a:latin typeface="Calibri"/>
                <a:cs typeface="+mn-cs"/>
              </a:rPr>
              <a:t>Construction d’une séquence. </a:t>
            </a:r>
            <a:r>
              <a:rPr lang="fr-FR" sz="3200" dirty="0">
                <a:solidFill>
                  <a:srgbClr val="DFDCB7">
                    <a:lumMod val="10000"/>
                  </a:srgbClr>
                </a:solidFill>
                <a:latin typeface="Calibri"/>
                <a:cs typeface="+mn-cs"/>
              </a:rPr>
              <a:t>U</a:t>
            </a:r>
            <a:r>
              <a:rPr lang="fr-FR" sz="2800" dirty="0">
                <a:solidFill>
                  <a:srgbClr val="DFDCB7">
                    <a:lumMod val="10000"/>
                  </a:srgbClr>
                </a:solidFill>
                <a:latin typeface="Calibri"/>
                <a:cs typeface="+mn-cs"/>
              </a:rPr>
              <a:t>ne démarche en plusieurs étapes dans laquelle on retrouve les phases :</a:t>
            </a:r>
          </a:p>
          <a:p>
            <a:pPr fontAlgn="auto">
              <a:spcBef>
                <a:spcPts val="0"/>
              </a:spcBef>
              <a:spcAft>
                <a:spcPts val="0"/>
              </a:spcAft>
            </a:pPr>
            <a:endParaRPr lang="fr-FR" sz="2800" dirty="0">
              <a:solidFill>
                <a:srgbClr val="DFDCB7">
                  <a:lumMod val="10000"/>
                </a:srgbClr>
              </a:solidFill>
              <a:latin typeface="Calibri"/>
              <a:cs typeface="+mn-cs"/>
            </a:endParaRPr>
          </a:p>
          <a:p>
            <a:pPr fontAlgn="auto">
              <a:spcBef>
                <a:spcPts val="0"/>
              </a:spcBef>
              <a:spcAft>
                <a:spcPts val="0"/>
              </a:spcAft>
            </a:pPr>
            <a:r>
              <a:rPr lang="fr-FR" sz="2800" dirty="0">
                <a:solidFill>
                  <a:srgbClr val="DFDCB7">
                    <a:lumMod val="10000"/>
                  </a:srgbClr>
                </a:solidFill>
                <a:latin typeface="Calibri"/>
                <a:cs typeface="+mn-cs"/>
              </a:rPr>
              <a:t> - Découverte</a:t>
            </a:r>
          </a:p>
          <a:p>
            <a:pPr fontAlgn="auto">
              <a:spcBef>
                <a:spcPts val="0"/>
              </a:spcBef>
              <a:spcAft>
                <a:spcPts val="0"/>
              </a:spcAft>
            </a:pPr>
            <a:endParaRPr lang="fr-FR" sz="2800" dirty="0">
              <a:solidFill>
                <a:srgbClr val="DFDCB7">
                  <a:lumMod val="10000"/>
                </a:srgbClr>
              </a:solidFill>
              <a:latin typeface="Calibri"/>
              <a:cs typeface="+mn-cs"/>
            </a:endParaRPr>
          </a:p>
          <a:p>
            <a:pPr fontAlgn="auto">
              <a:spcBef>
                <a:spcPts val="0"/>
              </a:spcBef>
              <a:spcAft>
                <a:spcPts val="0"/>
              </a:spcAft>
            </a:pPr>
            <a:r>
              <a:rPr lang="fr-FR" sz="2800" dirty="0">
                <a:solidFill>
                  <a:srgbClr val="DFDCB7">
                    <a:lumMod val="10000"/>
                  </a:srgbClr>
                </a:solidFill>
                <a:latin typeface="Calibri"/>
                <a:cs typeface="+mn-cs"/>
              </a:rPr>
              <a:t>- Institutionnalisation</a:t>
            </a:r>
          </a:p>
          <a:p>
            <a:pPr fontAlgn="auto">
              <a:spcBef>
                <a:spcPts val="0"/>
              </a:spcBef>
              <a:spcAft>
                <a:spcPts val="0"/>
              </a:spcAft>
            </a:pPr>
            <a:endParaRPr lang="fr-FR" sz="2800" dirty="0">
              <a:solidFill>
                <a:srgbClr val="DFDCB7">
                  <a:lumMod val="10000"/>
                </a:srgbClr>
              </a:solidFill>
              <a:latin typeface="Calibri"/>
              <a:cs typeface="+mn-cs"/>
            </a:endParaRPr>
          </a:p>
          <a:p>
            <a:pPr fontAlgn="auto">
              <a:spcBef>
                <a:spcPts val="0"/>
              </a:spcBef>
              <a:spcAft>
                <a:spcPts val="0"/>
              </a:spcAft>
            </a:pPr>
            <a:r>
              <a:rPr lang="fr-FR" sz="2800" dirty="0">
                <a:solidFill>
                  <a:srgbClr val="DFDCB7">
                    <a:lumMod val="10000"/>
                  </a:srgbClr>
                </a:solidFill>
                <a:latin typeface="Calibri"/>
                <a:cs typeface="+mn-cs"/>
              </a:rPr>
              <a:t>- Appropriation</a:t>
            </a:r>
          </a:p>
          <a:p>
            <a:pPr fontAlgn="auto">
              <a:spcBef>
                <a:spcPts val="0"/>
              </a:spcBef>
              <a:spcAft>
                <a:spcPts val="0"/>
              </a:spcAft>
            </a:pPr>
            <a:endParaRPr lang="fr-FR" sz="2800" dirty="0">
              <a:solidFill>
                <a:srgbClr val="DFDCB7">
                  <a:lumMod val="10000"/>
                </a:srgbClr>
              </a:solidFill>
              <a:latin typeface="Calibri"/>
              <a:cs typeface="+mn-cs"/>
            </a:endParaRPr>
          </a:p>
          <a:p>
            <a:pPr fontAlgn="auto">
              <a:spcBef>
                <a:spcPts val="0"/>
              </a:spcBef>
              <a:spcAft>
                <a:spcPts val="0"/>
              </a:spcAft>
            </a:pPr>
            <a:r>
              <a:rPr lang="fr-FR" sz="2800" dirty="0">
                <a:solidFill>
                  <a:srgbClr val="DFDCB7">
                    <a:lumMod val="10000"/>
                  </a:srgbClr>
                </a:solidFill>
                <a:latin typeface="Calibri"/>
                <a:cs typeface="+mn-cs"/>
              </a:rPr>
              <a:t>- Renforcement Réinvestissement</a:t>
            </a:r>
          </a:p>
          <a:p>
            <a:pPr fontAlgn="auto">
              <a:spcBef>
                <a:spcPts val="0"/>
              </a:spcBef>
              <a:spcAft>
                <a:spcPts val="0"/>
              </a:spcAft>
            </a:pPr>
            <a:endParaRPr lang="fr-FR" sz="2800" dirty="0">
              <a:solidFill>
                <a:srgbClr val="DFDCB7">
                  <a:lumMod val="10000"/>
                </a:srgbClr>
              </a:solidFill>
              <a:latin typeface="Calibri"/>
              <a:cs typeface="+mn-cs"/>
            </a:endParaRPr>
          </a:p>
          <a:p>
            <a:pPr fontAlgn="auto">
              <a:spcBef>
                <a:spcPts val="0"/>
              </a:spcBef>
              <a:spcAft>
                <a:spcPts val="0"/>
              </a:spcAft>
            </a:pPr>
            <a:r>
              <a:rPr lang="fr-FR" sz="2800" dirty="0">
                <a:solidFill>
                  <a:srgbClr val="DFDCB7">
                    <a:lumMod val="10000"/>
                  </a:srgbClr>
                </a:solidFill>
                <a:latin typeface="Calibri"/>
                <a:cs typeface="+mn-cs"/>
              </a:rPr>
              <a:t>- Vérification que la procédure visée est acquise - Evaluation </a:t>
            </a:r>
          </a:p>
        </p:txBody>
      </p:sp>
      <p:pic>
        <p:nvPicPr>
          <p:cNvPr id="332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450850"/>
            <a:ext cx="10955338"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33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7"/>
          <p:cNvSpPr/>
          <p:nvPr/>
        </p:nvSpPr>
        <p:spPr>
          <a:xfrm flipH="1">
            <a:off x="1" y="4"/>
            <a:ext cx="11556776" cy="6857999"/>
          </a:xfrm>
          <a:custGeom>
            <a:avLst/>
            <a:gdLst>
              <a:gd name="connsiteX0" fmla="*/ 7628699 w 10752898"/>
              <a:gd name="connsiteY0" fmla="*/ 0 h 6857999"/>
              <a:gd name="connsiteX1" fmla="*/ 0 w 10752898"/>
              <a:gd name="connsiteY1" fmla="*/ 0 h 6857999"/>
              <a:gd name="connsiteX2" fmla="*/ 6857999 w 10752898"/>
              <a:gd name="connsiteY2" fmla="*/ 6857999 h 6857999"/>
              <a:gd name="connsiteX3" fmla="*/ 10752898 w 10752898"/>
              <a:gd name="connsiteY3" fmla="*/ 6857999 h 6857999"/>
              <a:gd name="connsiteX4" fmla="*/ 10752898 w 10752898"/>
              <a:gd name="connsiteY4" fmla="*/ 3124199 h 6857999"/>
              <a:gd name="connsiteX5" fmla="*/ 7628699 w 10752898"/>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2898" h="6857999">
                <a:moveTo>
                  <a:pt x="7628699" y="0"/>
                </a:moveTo>
                <a:lnTo>
                  <a:pt x="0" y="0"/>
                </a:lnTo>
                <a:lnTo>
                  <a:pt x="6857999" y="6857999"/>
                </a:lnTo>
                <a:lnTo>
                  <a:pt x="10752898" y="6857999"/>
                </a:lnTo>
                <a:lnTo>
                  <a:pt x="10752898" y="3124199"/>
                </a:lnTo>
                <a:lnTo>
                  <a:pt x="7628699" y="0"/>
                </a:lnTo>
                <a:close/>
              </a:path>
            </a:pathLst>
          </a:custGeom>
          <a:gradFill>
            <a:gsLst>
              <a:gs pos="0">
                <a:srgbClr val="28306F"/>
              </a:gs>
              <a:gs pos="75000">
                <a:srgbClr val="0183C0">
                  <a:alpha val="71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a:p>
            <a:pPr algn="ctr" fontAlgn="auto">
              <a:spcBef>
                <a:spcPts val="0"/>
              </a:spcBef>
              <a:spcAft>
                <a:spcPts val="0"/>
              </a:spcAft>
              <a:defRPr/>
            </a:pPr>
            <a:endParaRPr lang="en-US" dirty="0"/>
          </a:p>
        </p:txBody>
      </p:sp>
      <p:sp>
        <p:nvSpPr>
          <p:cNvPr id="3" name="Rectangle 2"/>
          <p:cNvSpPr/>
          <p:nvPr/>
        </p:nvSpPr>
        <p:spPr>
          <a:xfrm rot="19025175">
            <a:off x="2778126" y="4680078"/>
            <a:ext cx="7678738" cy="498475"/>
          </a:xfrm>
          <a:prstGeom prst="rect">
            <a:avLst/>
          </a:prstGeom>
          <a:solidFill>
            <a:srgbClr val="C000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6070" name="Rectangle 6"/>
          <p:cNvSpPr>
            <a:spLocks noChangeArrowheads="1"/>
          </p:cNvSpPr>
          <p:nvPr/>
        </p:nvSpPr>
        <p:spPr bwMode="auto">
          <a:xfrm>
            <a:off x="827090" y="2132014"/>
            <a:ext cx="54006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fr-FR" sz="2800">
              <a:solidFill>
                <a:schemeClr val="bg1"/>
              </a:solidFill>
              <a:latin typeface="Calibri" pitchFamily="34" charset="0"/>
            </a:endParaRPr>
          </a:p>
          <a:p>
            <a:pPr algn="ctr"/>
            <a:r>
              <a:rPr lang="fr-FR" sz="2800">
                <a:solidFill>
                  <a:schemeClr val="bg1"/>
                </a:solidFill>
                <a:latin typeface="Calibri" pitchFamily="34" charset="0"/>
              </a:rPr>
              <a:t>FORMATION DES ENSEIGNANTS EN MATHEMATIQUES</a:t>
            </a:r>
          </a:p>
          <a:p>
            <a:pPr algn="ctr"/>
            <a:r>
              <a:rPr lang="fr-FR" sz="2800">
                <a:solidFill>
                  <a:schemeClr val="bg1"/>
                </a:solidFill>
                <a:latin typeface="Calibri" pitchFamily="34" charset="0"/>
              </a:rPr>
              <a:t>CM1 et CM2</a:t>
            </a:r>
          </a:p>
          <a:p>
            <a:pPr algn="ctr"/>
            <a:r>
              <a:rPr lang="fr-FR" sz="2800">
                <a:solidFill>
                  <a:schemeClr val="bg1"/>
                </a:solidFill>
                <a:latin typeface="Calibri" pitchFamily="34" charset="0"/>
              </a:rPr>
              <a:t>Présentiel 1 : 2H</a:t>
            </a:r>
          </a:p>
          <a:p>
            <a:pPr algn="ctr"/>
            <a:endParaRPr lang="fr-FR" sz="2800">
              <a:solidFill>
                <a:schemeClr val="bg1"/>
              </a:solidFill>
              <a:latin typeface="Calibri" pitchFamily="34" charset="0"/>
            </a:endParaRPr>
          </a:p>
          <a:p>
            <a:pPr algn="ctr"/>
            <a:r>
              <a:rPr lang="fr-FR" sz="2800" b="1">
                <a:solidFill>
                  <a:schemeClr val="bg1"/>
                </a:solidFill>
                <a:latin typeface="Calibri" pitchFamily="34" charset="0"/>
              </a:rPr>
              <a:t>ENSEIGNER LE CALCUL</a:t>
            </a:r>
          </a:p>
        </p:txBody>
      </p:sp>
      <p:sp>
        <p:nvSpPr>
          <p:cNvPr id="11" name="Rectangle 10"/>
          <p:cNvSpPr/>
          <p:nvPr/>
        </p:nvSpPr>
        <p:spPr>
          <a:xfrm rot="19025175">
            <a:off x="4465640" y="2105153"/>
            <a:ext cx="7678737" cy="498475"/>
          </a:xfrm>
          <a:prstGeom prst="rect">
            <a:avLst/>
          </a:prstGeom>
          <a:solidFill>
            <a:srgbClr val="C0000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636" y="426412"/>
            <a:ext cx="5470563" cy="3980659"/>
          </a:xfrm>
          <a:prstGeom prst="rect">
            <a:avLst/>
          </a:prstGeom>
        </p:spPr>
      </p:pic>
      <p:sp>
        <p:nvSpPr>
          <p:cNvPr id="2" name="ZoneTexte 1"/>
          <p:cNvSpPr txBox="1"/>
          <p:nvPr/>
        </p:nvSpPr>
        <p:spPr>
          <a:xfrm>
            <a:off x="661307" y="5029200"/>
            <a:ext cx="7127421" cy="1569660"/>
          </a:xfrm>
          <a:prstGeom prst="rect">
            <a:avLst/>
          </a:prstGeom>
          <a:noFill/>
        </p:spPr>
        <p:txBody>
          <a:bodyPr wrap="square" rtlCol="0">
            <a:spAutoFit/>
          </a:bodyPr>
          <a:lstStyle/>
          <a:p>
            <a:pPr marL="457200" indent="-457200" fontAlgn="auto">
              <a:spcBef>
                <a:spcPts val="0"/>
              </a:spcBef>
              <a:spcAft>
                <a:spcPts val="0"/>
              </a:spcAft>
              <a:buClr>
                <a:srgbClr val="0070C0"/>
              </a:buClr>
              <a:buFont typeface="HiraMinProN-W3" charset="-128"/>
              <a:buChar char="⚠"/>
            </a:pPr>
            <a:r>
              <a:rPr lang="fr-FR" sz="3200" dirty="0">
                <a:solidFill>
                  <a:srgbClr val="0070C0"/>
                </a:solidFill>
                <a:latin typeface="Calibri"/>
                <a:cs typeface="+mn-cs"/>
              </a:rPr>
              <a:t> </a:t>
            </a:r>
            <a:r>
              <a:rPr lang="fr-FR" sz="3200" b="1" dirty="0">
                <a:solidFill>
                  <a:srgbClr val="0070C0"/>
                </a:solidFill>
                <a:latin typeface="Calibri"/>
                <a:cs typeface="+mn-cs"/>
              </a:rPr>
              <a:t>Dans cette étape, la rapidité d’exécution des calculs n’est nullement l’objectif. </a:t>
            </a:r>
          </a:p>
        </p:txBody>
      </p:sp>
      <p:sp>
        <p:nvSpPr>
          <p:cNvPr id="5" name="Rectangle à coins arrondis 4"/>
          <p:cNvSpPr/>
          <p:nvPr/>
        </p:nvSpPr>
        <p:spPr>
          <a:xfrm>
            <a:off x="498820" y="625739"/>
            <a:ext cx="1814131" cy="111765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FR" sz="2400" dirty="0">
                <a:solidFill>
                  <a:srgbClr val="FFFFFF"/>
                </a:solidFill>
              </a:rPr>
              <a:t>ÉTAPE  1</a:t>
            </a:r>
          </a:p>
        </p:txBody>
      </p:sp>
    </p:spTree>
    <p:extLst>
      <p:ext uri="{BB962C8B-B14F-4D97-AF65-F5344CB8AC3E}">
        <p14:creationId xmlns:p14="http://schemas.microsoft.com/office/powerpoint/2010/main" val="3917874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 r="44204" b="77252"/>
          <a:stretch/>
        </p:blipFill>
        <p:spPr>
          <a:xfrm>
            <a:off x="3290898" y="672526"/>
            <a:ext cx="3443908" cy="1021638"/>
          </a:xfrm>
          <a:prstGeom prst="rect">
            <a:avLst/>
          </a:prstGeom>
        </p:spPr>
      </p:pic>
      <p:sp>
        <p:nvSpPr>
          <p:cNvPr id="2" name="ZoneTexte 1"/>
          <p:cNvSpPr txBox="1"/>
          <p:nvPr/>
        </p:nvSpPr>
        <p:spPr>
          <a:xfrm>
            <a:off x="251575" y="1555372"/>
            <a:ext cx="8512865" cy="5324535"/>
          </a:xfrm>
          <a:prstGeom prst="rect">
            <a:avLst/>
          </a:prstGeom>
          <a:noFill/>
        </p:spPr>
        <p:txBody>
          <a:bodyPr wrap="square" rtlCol="0">
            <a:spAutoFit/>
          </a:bodyPr>
          <a:lstStyle/>
          <a:p>
            <a:pPr marL="457200" indent="-457200" fontAlgn="auto">
              <a:spcBef>
                <a:spcPts val="0"/>
              </a:spcBef>
              <a:spcAft>
                <a:spcPts val="0"/>
              </a:spcAft>
              <a:buFont typeface="Wingdings" charset="2"/>
              <a:buChar char="q"/>
            </a:pPr>
            <a:r>
              <a:rPr lang="fr-FR" sz="3200" b="1" dirty="0">
                <a:solidFill>
                  <a:prstClr val="black"/>
                </a:solidFill>
                <a:latin typeface="Arial"/>
                <a:cs typeface="+mn-cs"/>
              </a:rPr>
              <a:t> </a:t>
            </a:r>
            <a:r>
              <a:rPr lang="fr-FR" sz="3200" b="1" dirty="0">
                <a:solidFill>
                  <a:prstClr val="black"/>
                </a:solidFill>
                <a:latin typeface="Calibri" panose="020F0502020204030204" pitchFamily="34" charset="0"/>
                <a:cs typeface="Calibri" panose="020F0502020204030204" pitchFamily="34" charset="0"/>
              </a:rPr>
              <a:t>Plusieurs calculs avec des contraintes</a:t>
            </a:r>
            <a:endParaRPr lang="fr-FR" sz="3200" dirty="0">
              <a:solidFill>
                <a:prstClr val="black"/>
              </a:solidFill>
              <a:latin typeface="Calibri" panose="020F0502020204030204" pitchFamily="34" charset="0"/>
              <a:cs typeface="Calibri" panose="020F0502020204030204" pitchFamily="34" charset="0"/>
            </a:endParaRPr>
          </a:p>
          <a:p>
            <a:pPr lvl="3" fontAlgn="auto">
              <a:spcBef>
                <a:spcPts val="0"/>
              </a:spcBef>
              <a:spcAft>
                <a:spcPts val="0"/>
              </a:spcAft>
            </a:pPr>
            <a:r>
              <a:rPr lang="fr-FR" sz="2800" b="1" i="1" dirty="0">
                <a:solidFill>
                  <a:prstClr val="black"/>
                </a:solidFill>
                <a:latin typeface="Calibri" panose="020F0502020204030204" pitchFamily="34" charset="0"/>
                <a:cs typeface="Calibri" panose="020F0502020204030204" pitchFamily="34" charset="0"/>
              </a:rPr>
              <a:t>Exemple :</a:t>
            </a:r>
          </a:p>
          <a:p>
            <a:pPr algn="ctr" fontAlgn="auto">
              <a:spcBef>
                <a:spcPts val="0"/>
              </a:spcBef>
              <a:spcAft>
                <a:spcPts val="0"/>
              </a:spcAft>
            </a:pPr>
            <a:endParaRPr lang="fr-FR" sz="3200" b="1" dirty="0">
              <a:solidFill>
                <a:srgbClr val="00B0F0"/>
              </a:solidFill>
              <a:latin typeface="Calibri" panose="020F0502020204030204" pitchFamily="34" charset="0"/>
              <a:cs typeface="Calibri" panose="020F0502020204030204" pitchFamily="34" charset="0"/>
            </a:endParaRPr>
          </a:p>
          <a:p>
            <a:pPr algn="ctr" fontAlgn="auto">
              <a:spcBef>
                <a:spcPts val="0"/>
              </a:spcBef>
              <a:spcAft>
                <a:spcPts val="0"/>
              </a:spcAft>
            </a:pPr>
            <a:endParaRPr lang="fr-FR" sz="3200" b="1" dirty="0">
              <a:solidFill>
                <a:srgbClr val="00B0F0"/>
              </a:solidFill>
              <a:latin typeface="Calibri" panose="020F0502020204030204" pitchFamily="34" charset="0"/>
              <a:cs typeface="Calibri" panose="020F0502020204030204" pitchFamily="34" charset="0"/>
            </a:endParaRPr>
          </a:p>
          <a:p>
            <a:pPr algn="ctr" fontAlgn="auto">
              <a:spcBef>
                <a:spcPts val="0"/>
              </a:spcBef>
              <a:spcAft>
                <a:spcPts val="0"/>
              </a:spcAft>
            </a:pPr>
            <a:endParaRPr lang="fr-FR" sz="3200" b="1" dirty="0">
              <a:solidFill>
                <a:srgbClr val="00B0F0"/>
              </a:solidFill>
              <a:latin typeface="Calibri" panose="020F0502020204030204" pitchFamily="34" charset="0"/>
              <a:cs typeface="Calibri" panose="020F0502020204030204" pitchFamily="34" charset="0"/>
            </a:endParaRPr>
          </a:p>
          <a:p>
            <a:pPr algn="ctr" fontAlgn="auto">
              <a:spcBef>
                <a:spcPts val="0"/>
              </a:spcBef>
              <a:spcAft>
                <a:spcPts val="0"/>
              </a:spcAft>
            </a:pPr>
            <a:endParaRPr lang="fr-FR" sz="3200" b="1" dirty="0">
              <a:solidFill>
                <a:srgbClr val="00B0F0"/>
              </a:solidFill>
              <a:latin typeface="Calibri" panose="020F0502020204030204" pitchFamily="34" charset="0"/>
              <a:cs typeface="Calibri" panose="020F0502020204030204" pitchFamily="34" charset="0"/>
            </a:endParaRPr>
          </a:p>
          <a:p>
            <a:pPr algn="ctr" fontAlgn="auto">
              <a:spcBef>
                <a:spcPts val="0"/>
              </a:spcBef>
              <a:spcAft>
                <a:spcPts val="0"/>
              </a:spcAft>
            </a:pPr>
            <a:endParaRPr lang="fr-FR" sz="3200" b="1" dirty="0">
              <a:solidFill>
                <a:srgbClr val="00B0F0"/>
              </a:solidFill>
              <a:latin typeface="Calibri" panose="020F0502020204030204" pitchFamily="34" charset="0"/>
              <a:cs typeface="Calibri" panose="020F0502020204030204" pitchFamily="34" charset="0"/>
            </a:endParaRPr>
          </a:p>
          <a:p>
            <a:pPr marL="342900" indent="-342900" algn="just" fontAlgn="auto">
              <a:spcBef>
                <a:spcPts val="0"/>
              </a:spcBef>
              <a:spcAft>
                <a:spcPts val="0"/>
              </a:spcAft>
              <a:buFont typeface="Wingdings" panose="05000000000000000000" pitchFamily="2" charset="2"/>
              <a:buChar char="Ø"/>
            </a:pPr>
            <a:r>
              <a:rPr lang="fr-FR" sz="2400" dirty="0">
                <a:solidFill>
                  <a:prstClr val="black"/>
                </a:solidFill>
                <a:latin typeface="Calibri" panose="020F0502020204030204" pitchFamily="34" charset="0"/>
                <a:cs typeface="Calibri" panose="020F0502020204030204" pitchFamily="34" charset="0"/>
              </a:rPr>
              <a:t>Contraintes : temps limité, pas de calcul posé…</a:t>
            </a:r>
          </a:p>
          <a:p>
            <a:pPr marL="342900" indent="-342900" algn="just" fontAlgn="auto">
              <a:spcBef>
                <a:spcPts val="0"/>
              </a:spcBef>
              <a:spcAft>
                <a:spcPts val="0"/>
              </a:spcAft>
              <a:buFont typeface="Wingdings" panose="05000000000000000000" pitchFamily="2" charset="2"/>
              <a:buChar char="Ø"/>
            </a:pPr>
            <a:r>
              <a:rPr lang="fr-FR" sz="2400" dirty="0">
                <a:solidFill>
                  <a:prstClr val="black"/>
                </a:solidFill>
                <a:latin typeface="Calibri" panose="020F0502020204030204" pitchFamily="34" charset="0"/>
                <a:cs typeface="Calibri" panose="020F0502020204030204" pitchFamily="34" charset="0"/>
              </a:rPr>
              <a:t>Support : travail sur une fiche, un tableau, une ardoise, un cahier… </a:t>
            </a:r>
          </a:p>
          <a:p>
            <a:pPr marL="342900" indent="-342900" algn="just" fontAlgn="auto">
              <a:spcBef>
                <a:spcPts val="0"/>
              </a:spcBef>
              <a:spcAft>
                <a:spcPts val="0"/>
              </a:spcAft>
              <a:buFont typeface="Wingdings" panose="05000000000000000000" pitchFamily="2" charset="2"/>
              <a:buChar char="Ø"/>
            </a:pPr>
            <a:r>
              <a:rPr lang="fr-FR" sz="2400" dirty="0">
                <a:solidFill>
                  <a:prstClr val="black"/>
                </a:solidFill>
                <a:latin typeface="Calibri" panose="020F0502020204030204" pitchFamily="34" charset="0"/>
                <a:cs typeface="Calibri" panose="020F0502020204030204" pitchFamily="34" charset="0"/>
              </a:rPr>
              <a:t>Modalités : possibilité d’écrire les calculs intermédiaires (calcul en ligne) ou pas (calcul mental).</a:t>
            </a: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937" t="27173" r="59179" b="54237"/>
          <a:stretch/>
        </p:blipFill>
        <p:spPr>
          <a:xfrm>
            <a:off x="6902727" y="720084"/>
            <a:ext cx="1967948" cy="835305"/>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3801029637"/>
              </p:ext>
            </p:extLst>
          </p:nvPr>
        </p:nvGraphicFramePr>
        <p:xfrm>
          <a:off x="3543935" y="2598342"/>
          <a:ext cx="2416233" cy="2494280"/>
        </p:xfrm>
        <a:graphic>
          <a:graphicData uri="http://schemas.openxmlformats.org/drawingml/2006/table">
            <a:tbl>
              <a:tblPr firstRow="1" bandRow="1">
                <a:tableStyleId>{5C22544A-7EE6-4342-B048-85BDC9FD1C3A}</a:tableStyleId>
              </a:tblPr>
              <a:tblGrid>
                <a:gridCol w="670559">
                  <a:extLst>
                    <a:ext uri="{9D8B030D-6E8A-4147-A177-3AD203B41FA5}">
                      <a16:colId xmlns="" xmlns:a16="http://schemas.microsoft.com/office/drawing/2014/main" val="20000"/>
                    </a:ext>
                  </a:extLst>
                </a:gridCol>
                <a:gridCol w="860367">
                  <a:extLst>
                    <a:ext uri="{9D8B030D-6E8A-4147-A177-3AD203B41FA5}">
                      <a16:colId xmlns="" xmlns:a16="http://schemas.microsoft.com/office/drawing/2014/main" val="20001"/>
                    </a:ext>
                  </a:extLst>
                </a:gridCol>
                <a:gridCol w="885307">
                  <a:extLst>
                    <a:ext uri="{9D8B030D-6E8A-4147-A177-3AD203B41FA5}">
                      <a16:colId xmlns="" xmlns:a16="http://schemas.microsoft.com/office/drawing/2014/main" val="20002"/>
                    </a:ext>
                  </a:extLst>
                </a:gridCol>
              </a:tblGrid>
              <a:tr h="370840">
                <a:tc>
                  <a:txBody>
                    <a:bodyPr/>
                    <a:lstStyle/>
                    <a:p>
                      <a:pPr algn="ctr"/>
                      <a:endParaRPr lang="fr-FR" dirty="0"/>
                    </a:p>
                  </a:txBody>
                  <a:tcPr marL="68580" marR="68580"/>
                </a:tc>
                <a:tc>
                  <a:txBody>
                    <a:bodyPr/>
                    <a:lstStyle/>
                    <a:p>
                      <a:pPr algn="ctr"/>
                      <a:r>
                        <a:rPr lang="fr-FR" dirty="0"/>
                        <a:t>X 5</a:t>
                      </a:r>
                    </a:p>
                  </a:txBody>
                  <a:tcPr marL="68580" marR="68580"/>
                </a:tc>
                <a:tc>
                  <a:txBody>
                    <a:bodyPr/>
                    <a:lstStyle/>
                    <a:p>
                      <a:pPr algn="ctr"/>
                      <a:r>
                        <a:rPr lang="fr-FR" dirty="0"/>
                        <a:t>X 10</a:t>
                      </a:r>
                    </a:p>
                  </a:txBody>
                  <a:tcPr marL="68580" marR="68580"/>
                </a:tc>
                <a:extLst>
                  <a:ext uri="{0D108BD9-81ED-4DB2-BD59-A6C34878D82A}">
                    <a16:rowId xmlns="" xmlns:a16="http://schemas.microsoft.com/office/drawing/2014/main" val="10000"/>
                  </a:ext>
                </a:extLst>
              </a:tr>
              <a:tr h="370840">
                <a:tc>
                  <a:txBody>
                    <a:bodyPr/>
                    <a:lstStyle/>
                    <a:p>
                      <a:pPr algn="ctr"/>
                      <a:r>
                        <a:rPr lang="fr-FR" dirty="0"/>
                        <a:t>85</a:t>
                      </a:r>
                    </a:p>
                  </a:txBody>
                  <a:tcPr marL="68580" marR="68580"/>
                </a:tc>
                <a:tc>
                  <a:txBody>
                    <a:bodyPr/>
                    <a:lstStyle/>
                    <a:p>
                      <a:pPr algn="ctr"/>
                      <a:endParaRPr lang="fr-FR"/>
                    </a:p>
                  </a:txBody>
                  <a:tcPr marL="68580" marR="68580"/>
                </a:tc>
                <a:tc>
                  <a:txBody>
                    <a:bodyPr/>
                    <a:lstStyle/>
                    <a:p>
                      <a:pPr algn="ctr"/>
                      <a:endParaRPr lang="fr-FR"/>
                    </a:p>
                  </a:txBody>
                  <a:tcPr marL="68580" marR="68580"/>
                </a:tc>
                <a:extLst>
                  <a:ext uri="{0D108BD9-81ED-4DB2-BD59-A6C34878D82A}">
                    <a16:rowId xmlns="" xmlns:a16="http://schemas.microsoft.com/office/drawing/2014/main" val="10001"/>
                  </a:ext>
                </a:extLst>
              </a:tr>
              <a:tr h="370840">
                <a:tc>
                  <a:txBody>
                    <a:bodyPr/>
                    <a:lstStyle/>
                    <a:p>
                      <a:pPr algn="ctr"/>
                      <a:r>
                        <a:rPr lang="fr-FR" dirty="0"/>
                        <a:t>2,8</a:t>
                      </a:r>
                    </a:p>
                  </a:txBody>
                  <a:tcPr marL="68580" marR="68580"/>
                </a:tc>
                <a:tc>
                  <a:txBody>
                    <a:bodyPr/>
                    <a:lstStyle/>
                    <a:p>
                      <a:pPr algn="ctr"/>
                      <a:endParaRPr lang="fr-FR" dirty="0"/>
                    </a:p>
                  </a:txBody>
                  <a:tcPr marL="68580" marR="68580"/>
                </a:tc>
                <a:tc>
                  <a:txBody>
                    <a:bodyPr/>
                    <a:lstStyle/>
                    <a:p>
                      <a:pPr algn="ctr"/>
                      <a:endParaRPr lang="fr-FR"/>
                    </a:p>
                  </a:txBody>
                  <a:tcPr marL="68580" marR="68580"/>
                </a:tc>
                <a:extLst>
                  <a:ext uri="{0D108BD9-81ED-4DB2-BD59-A6C34878D82A}">
                    <a16:rowId xmlns="" xmlns:a16="http://schemas.microsoft.com/office/drawing/2014/main" val="10002"/>
                  </a:ext>
                </a:extLst>
              </a:tr>
              <a:tr h="370840">
                <a:tc>
                  <a:txBody>
                    <a:bodyPr/>
                    <a:lstStyle/>
                    <a:p>
                      <a:pPr algn="ctr"/>
                      <a:r>
                        <a:rPr lang="fr-FR" dirty="0"/>
                        <a:t>68,62</a:t>
                      </a:r>
                    </a:p>
                  </a:txBody>
                  <a:tcPr marL="68580" marR="68580"/>
                </a:tc>
                <a:tc>
                  <a:txBody>
                    <a:bodyPr/>
                    <a:lstStyle/>
                    <a:p>
                      <a:pPr algn="ctr"/>
                      <a:endParaRPr lang="fr-FR"/>
                    </a:p>
                  </a:txBody>
                  <a:tcPr marL="68580" marR="68580"/>
                </a:tc>
                <a:tc>
                  <a:txBody>
                    <a:bodyPr/>
                    <a:lstStyle/>
                    <a:p>
                      <a:pPr algn="ctr"/>
                      <a:endParaRPr lang="fr-FR"/>
                    </a:p>
                  </a:txBody>
                  <a:tcPr marL="68580" marR="68580"/>
                </a:tc>
                <a:extLst>
                  <a:ext uri="{0D108BD9-81ED-4DB2-BD59-A6C34878D82A}">
                    <a16:rowId xmlns="" xmlns:a16="http://schemas.microsoft.com/office/drawing/2014/main" val="10003"/>
                  </a:ext>
                </a:extLst>
              </a:tr>
              <a:tr h="370840">
                <a:tc>
                  <a:txBody>
                    <a:bodyPr/>
                    <a:lstStyle/>
                    <a:p>
                      <a:pPr algn="ctr"/>
                      <a:r>
                        <a:rPr lang="fr-FR" dirty="0"/>
                        <a:t>0,3</a:t>
                      </a:r>
                    </a:p>
                  </a:txBody>
                  <a:tcPr marL="68580" marR="68580"/>
                </a:tc>
                <a:tc>
                  <a:txBody>
                    <a:bodyPr/>
                    <a:lstStyle/>
                    <a:p>
                      <a:pPr algn="ctr"/>
                      <a:endParaRPr lang="fr-FR"/>
                    </a:p>
                  </a:txBody>
                  <a:tcPr marL="68580" marR="68580"/>
                </a:tc>
                <a:tc>
                  <a:txBody>
                    <a:bodyPr/>
                    <a:lstStyle/>
                    <a:p>
                      <a:pPr algn="ctr"/>
                      <a:endParaRPr lang="fr-FR"/>
                    </a:p>
                  </a:txBody>
                  <a:tcPr marL="68580" marR="68580"/>
                </a:tc>
                <a:extLst>
                  <a:ext uri="{0D108BD9-81ED-4DB2-BD59-A6C34878D82A}">
                    <a16:rowId xmlns="" xmlns:a16="http://schemas.microsoft.com/office/drawing/2014/main" val="10004"/>
                  </a:ext>
                </a:extLst>
              </a:tr>
              <a:tr h="370840">
                <a:tc>
                  <a:txBody>
                    <a:bodyPr/>
                    <a:lstStyle/>
                    <a:p>
                      <a:pPr algn="ctr"/>
                      <a:r>
                        <a:rPr lang="fr-FR" dirty="0"/>
                        <a:t>1,14</a:t>
                      </a:r>
                    </a:p>
                  </a:txBody>
                  <a:tcPr marL="68580" marR="68580"/>
                </a:tc>
                <a:tc>
                  <a:txBody>
                    <a:bodyPr/>
                    <a:lstStyle/>
                    <a:p>
                      <a:pPr algn="ctr"/>
                      <a:endParaRPr lang="fr-FR"/>
                    </a:p>
                  </a:txBody>
                  <a:tcPr marL="68580" marR="68580"/>
                </a:tc>
                <a:tc>
                  <a:txBody>
                    <a:bodyPr/>
                    <a:lstStyle/>
                    <a:p>
                      <a:pPr algn="ctr"/>
                      <a:endParaRPr lang="fr-FR" dirty="0"/>
                    </a:p>
                  </a:txBody>
                  <a:tcPr marL="68580" marR="68580"/>
                </a:tc>
                <a:extLst>
                  <a:ext uri="{0D108BD9-81ED-4DB2-BD59-A6C34878D82A}">
                    <a16:rowId xmlns="" xmlns:a16="http://schemas.microsoft.com/office/drawing/2014/main" val="10005"/>
                  </a:ext>
                </a:extLst>
              </a:tr>
            </a:tbl>
          </a:graphicData>
        </a:graphic>
      </p:graphicFrame>
      <p:sp>
        <p:nvSpPr>
          <p:cNvPr id="7" name="Rectangle à coins arrondis 6"/>
          <p:cNvSpPr/>
          <p:nvPr/>
        </p:nvSpPr>
        <p:spPr>
          <a:xfrm>
            <a:off x="498820" y="625739"/>
            <a:ext cx="1814131" cy="111765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FR" sz="2400" dirty="0">
                <a:solidFill>
                  <a:prstClr val="white"/>
                </a:solidFill>
              </a:rPr>
              <a:t>ÉTAPE  1</a:t>
            </a:r>
          </a:p>
        </p:txBody>
      </p:sp>
    </p:spTree>
    <p:extLst>
      <p:ext uri="{BB962C8B-B14F-4D97-AF65-F5344CB8AC3E}">
        <p14:creationId xmlns:p14="http://schemas.microsoft.com/office/powerpoint/2010/main" val="873544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2802" t="48861" r="36473" b="26795"/>
          <a:stretch/>
        </p:blipFill>
        <p:spPr>
          <a:xfrm>
            <a:off x="4070074" y="0"/>
            <a:ext cx="3130826" cy="1093304"/>
          </a:xfrm>
          <a:prstGeom prst="rect">
            <a:avLst/>
          </a:prstGeom>
        </p:spPr>
      </p:pic>
      <p:sp>
        <p:nvSpPr>
          <p:cNvPr id="6" name="ZoneTexte 5"/>
          <p:cNvSpPr txBox="1"/>
          <p:nvPr/>
        </p:nvSpPr>
        <p:spPr>
          <a:xfrm>
            <a:off x="228259" y="1894046"/>
            <a:ext cx="8088158" cy="4832092"/>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q"/>
            </a:pPr>
            <a:r>
              <a:rPr lang="fr-FR" sz="2800" b="1" dirty="0">
                <a:solidFill>
                  <a:srgbClr val="2F2B20"/>
                </a:solidFill>
                <a:latin typeface="Calibri"/>
                <a:ea typeface="Calibri" charset="0"/>
                <a:cs typeface="Times" charset="0"/>
              </a:rPr>
              <a:t>Mutualisation</a:t>
            </a:r>
            <a:r>
              <a:rPr lang="fr-FR" sz="2800" dirty="0">
                <a:solidFill>
                  <a:srgbClr val="2F2B20"/>
                </a:solidFill>
                <a:latin typeface="Calibri"/>
                <a:ea typeface="Calibri" charset="0"/>
                <a:cs typeface="Times" charset="0"/>
              </a:rPr>
              <a:t> des réponses et </a:t>
            </a:r>
            <a:r>
              <a:rPr lang="fr-FR" altLang="fr-FR" sz="2800" dirty="0">
                <a:solidFill>
                  <a:srgbClr val="2F2B20"/>
                </a:solidFill>
                <a:latin typeface="Calibri"/>
                <a:cs typeface="+mn-cs"/>
              </a:rPr>
              <a:t>des différentes procédures. </a:t>
            </a:r>
            <a:endParaRPr lang="fr-FR" altLang="fr-FR" sz="2800" b="1" dirty="0">
              <a:solidFill>
                <a:srgbClr val="2F2B20"/>
              </a:solidFill>
              <a:latin typeface="Calibri"/>
              <a:cs typeface="+mn-cs"/>
            </a:endParaRPr>
          </a:p>
          <a:p>
            <a:pPr marL="457200" indent="-457200" fontAlgn="auto">
              <a:spcBef>
                <a:spcPts val="0"/>
              </a:spcBef>
              <a:spcAft>
                <a:spcPts val="0"/>
              </a:spcAft>
              <a:buFont typeface="Wingdings" panose="05000000000000000000" pitchFamily="2" charset="2"/>
              <a:buChar char="q"/>
            </a:pPr>
            <a:r>
              <a:rPr lang="fr-FR" altLang="fr-FR" sz="2800" b="1" dirty="0">
                <a:solidFill>
                  <a:srgbClr val="2F2B20"/>
                </a:solidFill>
                <a:latin typeface="Calibri"/>
                <a:cs typeface="+mn-cs"/>
              </a:rPr>
              <a:t>Explicitations</a:t>
            </a:r>
            <a:r>
              <a:rPr lang="fr-FR" altLang="fr-FR" sz="2800" dirty="0">
                <a:solidFill>
                  <a:srgbClr val="2F2B20"/>
                </a:solidFill>
                <a:latin typeface="Calibri"/>
                <a:cs typeface="+mn-cs"/>
              </a:rPr>
              <a:t> orales par les élèves qui donnent à voir leurs démarches (qu’elles soient correctes ou erronées) en présentant leurs écrits. </a:t>
            </a:r>
            <a:endParaRPr lang="fr-FR" altLang="fr-FR" sz="2800" b="1" dirty="0">
              <a:solidFill>
                <a:srgbClr val="2F2B20"/>
              </a:solidFill>
              <a:latin typeface="Calibri"/>
              <a:cs typeface="+mn-cs"/>
            </a:endParaRPr>
          </a:p>
          <a:p>
            <a:pPr marL="457200" indent="-457200" fontAlgn="auto">
              <a:spcBef>
                <a:spcPts val="0"/>
              </a:spcBef>
              <a:spcAft>
                <a:spcPts val="0"/>
              </a:spcAft>
              <a:buFont typeface="Wingdings" panose="05000000000000000000" pitchFamily="2" charset="2"/>
              <a:buChar char="q"/>
            </a:pPr>
            <a:r>
              <a:rPr lang="fr-FR" altLang="fr-FR" sz="2800" b="1" dirty="0">
                <a:solidFill>
                  <a:srgbClr val="2F2B20"/>
                </a:solidFill>
                <a:latin typeface="Calibri"/>
                <a:cs typeface="+mn-cs"/>
              </a:rPr>
              <a:t>Validation </a:t>
            </a:r>
            <a:r>
              <a:rPr lang="fr-FR" altLang="fr-FR" sz="2800" dirty="0">
                <a:solidFill>
                  <a:srgbClr val="2F2B20"/>
                </a:solidFill>
                <a:latin typeface="Calibri"/>
                <a:cs typeface="+mn-cs"/>
              </a:rPr>
              <a:t>des réponses après un é</a:t>
            </a:r>
            <a:r>
              <a:rPr lang="fr-FR" sz="2800" dirty="0">
                <a:solidFill>
                  <a:srgbClr val="2F2B20"/>
                </a:solidFill>
                <a:latin typeface="Calibri"/>
                <a:ea typeface="Calibri" charset="0"/>
                <a:cs typeface="Times" charset="0"/>
              </a:rPr>
              <a:t>change </a:t>
            </a:r>
            <a:r>
              <a:rPr lang="fr-FR" sz="2800" dirty="0" smtClean="0">
                <a:solidFill>
                  <a:srgbClr val="2F2B20"/>
                </a:solidFill>
                <a:latin typeface="Calibri"/>
                <a:ea typeface="Calibri" charset="0"/>
                <a:cs typeface="Times" charset="0"/>
              </a:rPr>
              <a:t>d’arguments</a:t>
            </a:r>
            <a:endParaRPr lang="fr-FR" sz="2800" b="1" dirty="0">
              <a:solidFill>
                <a:srgbClr val="2F2B20"/>
              </a:solidFill>
              <a:latin typeface="Calibri"/>
              <a:ea typeface="Calibri" charset="0"/>
              <a:cs typeface="Times" charset="0"/>
            </a:endParaRPr>
          </a:p>
          <a:p>
            <a:pPr marL="457200" indent="-457200" fontAlgn="auto">
              <a:spcBef>
                <a:spcPts val="0"/>
              </a:spcBef>
              <a:spcAft>
                <a:spcPts val="0"/>
              </a:spcAft>
              <a:buFont typeface="Wingdings" panose="05000000000000000000" pitchFamily="2" charset="2"/>
              <a:buChar char="q"/>
            </a:pPr>
            <a:r>
              <a:rPr lang="fr-FR" altLang="fr-FR" sz="2800" b="1" dirty="0">
                <a:solidFill>
                  <a:srgbClr val="2F2B20"/>
                </a:solidFill>
                <a:latin typeface="Calibri"/>
                <a:cs typeface="+mn-cs"/>
              </a:rPr>
              <a:t>Emergence </a:t>
            </a:r>
            <a:r>
              <a:rPr lang="fr-FR" altLang="fr-FR" sz="2800" dirty="0">
                <a:solidFill>
                  <a:srgbClr val="2F2B20"/>
                </a:solidFill>
                <a:latin typeface="Calibri"/>
                <a:cs typeface="+mn-cs"/>
              </a:rPr>
              <a:t>des</a:t>
            </a:r>
            <a:r>
              <a:rPr lang="fr-FR" altLang="fr-FR" sz="2800" b="1" dirty="0">
                <a:solidFill>
                  <a:srgbClr val="2F2B20"/>
                </a:solidFill>
                <a:latin typeface="Calibri"/>
                <a:cs typeface="+mn-cs"/>
              </a:rPr>
              <a:t> </a:t>
            </a:r>
            <a:r>
              <a:rPr lang="fr-FR" altLang="fr-FR" sz="2800" dirty="0">
                <a:solidFill>
                  <a:srgbClr val="2F2B20"/>
                </a:solidFill>
                <a:latin typeface="Calibri"/>
                <a:cs typeface="+mn-cs"/>
              </a:rPr>
              <a:t>erreurs. Recherche de leurs </a:t>
            </a:r>
            <a:r>
              <a:rPr lang="fr-FR" altLang="fr-FR" sz="2800" dirty="0" smtClean="0">
                <a:solidFill>
                  <a:srgbClr val="2F2B20"/>
                </a:solidFill>
                <a:latin typeface="Calibri"/>
                <a:cs typeface="+mn-cs"/>
              </a:rPr>
              <a:t>causes</a:t>
            </a:r>
            <a:endParaRPr lang="fr-FR" sz="2800" b="1" dirty="0">
              <a:solidFill>
                <a:srgbClr val="2F2B20"/>
              </a:solidFill>
              <a:latin typeface="Calibri"/>
              <a:ea typeface="Calibri" charset="0"/>
              <a:cs typeface="Times" charset="0"/>
            </a:endParaRPr>
          </a:p>
          <a:p>
            <a:pPr marL="457200" indent="-457200" fontAlgn="auto">
              <a:spcBef>
                <a:spcPts val="0"/>
              </a:spcBef>
              <a:spcAft>
                <a:spcPts val="0"/>
              </a:spcAft>
              <a:buFont typeface="Wingdings" panose="05000000000000000000" pitchFamily="2" charset="2"/>
              <a:buChar char="q"/>
            </a:pPr>
            <a:r>
              <a:rPr lang="fr-FR" sz="2800" b="1" dirty="0">
                <a:solidFill>
                  <a:srgbClr val="2F2B20"/>
                </a:solidFill>
                <a:latin typeface="Calibri"/>
                <a:ea typeface="Calibri" charset="0"/>
                <a:cs typeface="Times" charset="0"/>
              </a:rPr>
              <a:t>Trace écrite : </a:t>
            </a:r>
            <a:r>
              <a:rPr lang="fr-FR" sz="2800" dirty="0">
                <a:solidFill>
                  <a:srgbClr val="2F2B20"/>
                </a:solidFill>
                <a:latin typeface="Calibri"/>
                <a:ea typeface="Calibri" charset="0"/>
                <a:cs typeface="Times" charset="0"/>
              </a:rPr>
              <a:t>au tableau, affichage collectif, cahier de l’élève</a:t>
            </a:r>
          </a:p>
          <a:p>
            <a:pPr fontAlgn="auto">
              <a:spcBef>
                <a:spcPts val="0"/>
              </a:spcBef>
              <a:spcAft>
                <a:spcPts val="0"/>
              </a:spcAft>
            </a:pPr>
            <a:endParaRPr lang="fr-FR" altLang="fr-FR" sz="2800" b="1" dirty="0">
              <a:solidFill>
                <a:srgbClr val="2F2B20"/>
              </a:solidFill>
              <a:latin typeface="Calibri"/>
              <a:ea typeface="Calibri" charset="0"/>
              <a:cs typeface="Times" charset="0"/>
            </a:endParaRPr>
          </a:p>
        </p:txBody>
      </p:sp>
      <p:sp>
        <p:nvSpPr>
          <p:cNvPr id="5" name="Rectangle à coins arrondis 4"/>
          <p:cNvSpPr/>
          <p:nvPr/>
        </p:nvSpPr>
        <p:spPr>
          <a:xfrm>
            <a:off x="683619" y="90366"/>
            <a:ext cx="1814131" cy="111765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FR" sz="2400" dirty="0">
                <a:solidFill>
                  <a:srgbClr val="FFFFFF"/>
                </a:solidFill>
              </a:rPr>
              <a:t>ÉTAPE  1</a:t>
            </a:r>
          </a:p>
        </p:txBody>
      </p:sp>
    </p:spTree>
    <p:extLst>
      <p:ext uri="{BB962C8B-B14F-4D97-AF65-F5344CB8AC3E}">
        <p14:creationId xmlns:p14="http://schemas.microsoft.com/office/powerpoint/2010/main" val="4202659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2802" t="48861" r="36473" b="26795"/>
          <a:stretch/>
        </p:blipFill>
        <p:spPr>
          <a:xfrm>
            <a:off x="4070074" y="582661"/>
            <a:ext cx="3130826" cy="1093304"/>
          </a:xfrm>
          <a:prstGeom prst="rect">
            <a:avLst/>
          </a:prstGeom>
        </p:spPr>
      </p:pic>
      <p:sp>
        <p:nvSpPr>
          <p:cNvPr id="6" name="ZoneTexte 5"/>
          <p:cNvSpPr txBox="1"/>
          <p:nvPr/>
        </p:nvSpPr>
        <p:spPr>
          <a:xfrm>
            <a:off x="228258" y="2060855"/>
            <a:ext cx="8232174" cy="4647426"/>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q"/>
            </a:pPr>
            <a:r>
              <a:rPr lang="fr-FR" sz="2800" b="1" dirty="0">
                <a:solidFill>
                  <a:srgbClr val="2F2B20"/>
                </a:solidFill>
                <a:latin typeface="Calibri"/>
                <a:cs typeface="+mn-cs"/>
              </a:rPr>
              <a:t>L’enseignant traduit oralement et par écrit ce que dit l’élève</a:t>
            </a:r>
          </a:p>
          <a:p>
            <a:pPr marL="1371600" lvl="2" indent="-457200" fontAlgn="auto">
              <a:spcBef>
                <a:spcPts val="0"/>
              </a:spcBef>
              <a:spcAft>
                <a:spcPts val="0"/>
              </a:spcAft>
              <a:buFont typeface="Wingdings" panose="05000000000000000000" pitchFamily="2" charset="2"/>
              <a:buChar char="Ø"/>
            </a:pPr>
            <a:r>
              <a:rPr lang="fr-FR" sz="2400" dirty="0">
                <a:solidFill>
                  <a:srgbClr val="2F2B20"/>
                </a:solidFill>
                <a:latin typeface="Calibri"/>
                <a:cs typeface="+mn-cs"/>
              </a:rPr>
              <a:t>Verbalisation/Reformulation</a:t>
            </a:r>
          </a:p>
          <a:p>
            <a:pPr marL="1371600" lvl="2" indent="-457200" fontAlgn="auto">
              <a:spcBef>
                <a:spcPts val="0"/>
              </a:spcBef>
              <a:spcAft>
                <a:spcPts val="0"/>
              </a:spcAft>
              <a:buFont typeface="Wingdings" panose="05000000000000000000" pitchFamily="2" charset="2"/>
              <a:buChar char="Ø"/>
            </a:pPr>
            <a:r>
              <a:rPr lang="fr-FR" sz="2400" dirty="0">
                <a:solidFill>
                  <a:srgbClr val="2F2B20"/>
                </a:solidFill>
                <a:latin typeface="Calibri"/>
                <a:cs typeface="+mn-cs"/>
              </a:rPr>
              <a:t>Appui sur des représentations dans différents registres (schéma, demi-droite graduée, arbres de calculs</a:t>
            </a:r>
            <a:r>
              <a:rPr lang="is-IS" sz="2400" dirty="0">
                <a:solidFill>
                  <a:srgbClr val="2F2B20"/>
                </a:solidFill>
                <a:latin typeface="Calibri"/>
                <a:cs typeface="+mn-cs"/>
              </a:rPr>
              <a:t>…)</a:t>
            </a:r>
            <a:endParaRPr lang="fr-FR" sz="2400" dirty="0">
              <a:solidFill>
                <a:srgbClr val="2F2B20"/>
              </a:solidFill>
              <a:latin typeface="Calibri"/>
              <a:cs typeface="+mn-cs"/>
            </a:endParaRPr>
          </a:p>
          <a:p>
            <a:pPr marL="1371600" lvl="2" indent="-457200" fontAlgn="auto">
              <a:spcBef>
                <a:spcPts val="0"/>
              </a:spcBef>
              <a:spcAft>
                <a:spcPts val="0"/>
              </a:spcAft>
              <a:buFont typeface="Wingdings" panose="05000000000000000000" pitchFamily="2" charset="2"/>
              <a:buChar char="Ø"/>
            </a:pPr>
            <a:r>
              <a:rPr lang="fr-FR" sz="2400" dirty="0">
                <a:solidFill>
                  <a:srgbClr val="2F2B20"/>
                </a:solidFill>
                <a:latin typeface="Calibri"/>
                <a:cs typeface="+mn-cs"/>
              </a:rPr>
              <a:t>Utilisation des écritures symboliques</a:t>
            </a:r>
          </a:p>
          <a:p>
            <a:pPr lvl="2" fontAlgn="auto">
              <a:spcBef>
                <a:spcPts val="0"/>
              </a:spcBef>
              <a:spcAft>
                <a:spcPts val="0"/>
              </a:spcAft>
            </a:pPr>
            <a:endParaRPr lang="fr-FR" sz="2400" dirty="0">
              <a:solidFill>
                <a:srgbClr val="2F2B20"/>
              </a:solidFill>
              <a:latin typeface="Calibri"/>
              <a:cs typeface="+mn-cs"/>
            </a:endParaRPr>
          </a:p>
          <a:p>
            <a:pPr lvl="2" fontAlgn="auto">
              <a:spcBef>
                <a:spcPts val="0"/>
              </a:spcBef>
              <a:spcAft>
                <a:spcPts val="0"/>
              </a:spcAft>
            </a:pPr>
            <a:r>
              <a:rPr lang="fr-FR" sz="2400" b="1" i="1" dirty="0">
                <a:solidFill>
                  <a:srgbClr val="2F2B20"/>
                </a:solidFill>
                <a:latin typeface="Calibri"/>
                <a:cs typeface="+mn-cs"/>
              </a:rPr>
              <a:t>Exemple</a:t>
            </a:r>
            <a:r>
              <a:rPr lang="fr-FR" sz="2400" dirty="0">
                <a:solidFill>
                  <a:srgbClr val="2F2B20"/>
                </a:solidFill>
                <a:latin typeface="Calibri"/>
                <a:cs typeface="+mn-cs"/>
              </a:rPr>
              <a:t> :</a:t>
            </a:r>
          </a:p>
          <a:p>
            <a:pPr lvl="2" fontAlgn="auto">
              <a:spcBef>
                <a:spcPts val="0"/>
              </a:spcBef>
              <a:spcAft>
                <a:spcPts val="0"/>
              </a:spcAft>
            </a:pPr>
            <a:r>
              <a:rPr lang="fr-FR" sz="2400" dirty="0">
                <a:solidFill>
                  <a:srgbClr val="2F2B20"/>
                </a:solidFill>
                <a:latin typeface="Calibri"/>
                <a:cs typeface="+mn-cs"/>
              </a:rPr>
              <a:t>En langage ordinaire : pour multiplier 85 par 5, je multiplie 85 par 10 puis je prends la moitié du résultat ;</a:t>
            </a:r>
          </a:p>
          <a:p>
            <a:pPr lvl="2" fontAlgn="auto">
              <a:spcBef>
                <a:spcPts val="0"/>
              </a:spcBef>
              <a:spcAft>
                <a:spcPts val="0"/>
              </a:spcAft>
            </a:pPr>
            <a:r>
              <a:rPr lang="fr-FR" sz="2400" dirty="0">
                <a:solidFill>
                  <a:srgbClr val="2F2B20"/>
                </a:solidFill>
                <a:latin typeface="Calibri"/>
                <a:cs typeface="+mn-cs"/>
              </a:rPr>
              <a:t>En langage mathématique : 85 x 5 = 850 x 10 : 2 = 425</a:t>
            </a:r>
          </a:p>
        </p:txBody>
      </p:sp>
      <p:sp>
        <p:nvSpPr>
          <p:cNvPr id="5" name="Rectangle à coins arrondis 4"/>
          <p:cNvSpPr/>
          <p:nvPr/>
        </p:nvSpPr>
        <p:spPr>
          <a:xfrm>
            <a:off x="498810" y="625719"/>
            <a:ext cx="1814131" cy="111765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FR" sz="2400" dirty="0">
                <a:solidFill>
                  <a:srgbClr val="FFFFFF"/>
                </a:solidFill>
              </a:rPr>
              <a:t>ÉTAPE  1</a:t>
            </a:r>
          </a:p>
        </p:txBody>
      </p:sp>
    </p:spTree>
    <p:extLst>
      <p:ext uri="{BB962C8B-B14F-4D97-AF65-F5344CB8AC3E}">
        <p14:creationId xmlns:p14="http://schemas.microsoft.com/office/powerpoint/2010/main" val="3430143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21558" t="75362" r="21498" b="2157"/>
          <a:stretch/>
        </p:blipFill>
        <p:spPr>
          <a:xfrm>
            <a:off x="4503663" y="106624"/>
            <a:ext cx="3268745" cy="938989"/>
          </a:xfrm>
          <a:prstGeom prst="rect">
            <a:avLst/>
          </a:prstGeom>
        </p:spPr>
      </p:pic>
      <p:sp>
        <p:nvSpPr>
          <p:cNvPr id="2" name="Rectangle 1"/>
          <p:cNvSpPr/>
          <p:nvPr/>
        </p:nvSpPr>
        <p:spPr>
          <a:xfrm>
            <a:off x="392687" y="1197890"/>
            <a:ext cx="7635699" cy="5262979"/>
          </a:xfrm>
          <a:prstGeom prst="rect">
            <a:avLst/>
          </a:prstGeom>
        </p:spPr>
        <p:txBody>
          <a:bodyPr wrap="square">
            <a:spAutoFit/>
          </a:bodyPr>
          <a:lstStyle/>
          <a:p>
            <a:pPr marL="342900" indent="-342900" algn="just" fontAlgn="auto">
              <a:spcBef>
                <a:spcPts val="0"/>
              </a:spcBef>
              <a:spcAft>
                <a:spcPts val="0"/>
              </a:spcAft>
              <a:buFont typeface="Wingdings" panose="05000000000000000000" pitchFamily="2" charset="2"/>
              <a:buChar char="q"/>
            </a:pPr>
            <a:r>
              <a:rPr lang="fr-FR" sz="2400" dirty="0">
                <a:solidFill>
                  <a:srgbClr val="2F2B20"/>
                </a:solidFill>
                <a:latin typeface="Cambria"/>
                <a:ea typeface="Calibri" charset="0"/>
                <a:cs typeface="Times New Roman" charset="0"/>
              </a:rPr>
              <a:t>Comparer les procédures en termes d’efficacité et de coût, les </a:t>
            </a:r>
            <a:r>
              <a:rPr lang="fr-FR" sz="2400" b="1" dirty="0">
                <a:solidFill>
                  <a:srgbClr val="2F2B20"/>
                </a:solidFill>
                <a:latin typeface="Cambria"/>
                <a:ea typeface="Calibri" charset="0"/>
                <a:cs typeface="Times New Roman" charset="0"/>
              </a:rPr>
              <a:t>hiérarchiser</a:t>
            </a:r>
            <a:r>
              <a:rPr lang="fr-FR" sz="2400" dirty="0">
                <a:solidFill>
                  <a:srgbClr val="2F2B20"/>
                </a:solidFill>
                <a:latin typeface="Cambria"/>
                <a:ea typeface="Calibri" charset="0"/>
                <a:cs typeface="Times New Roman" charset="0"/>
              </a:rPr>
              <a:t>. </a:t>
            </a:r>
          </a:p>
          <a:p>
            <a:pPr marL="342900" indent="-342900" algn="just" fontAlgn="auto">
              <a:spcBef>
                <a:spcPts val="0"/>
              </a:spcBef>
              <a:spcAft>
                <a:spcPts val="0"/>
              </a:spcAft>
              <a:buFont typeface="Wingdings" panose="05000000000000000000" pitchFamily="2" charset="2"/>
              <a:buChar char="q"/>
            </a:pPr>
            <a:r>
              <a:rPr lang="fr-FR" sz="2400" dirty="0">
                <a:solidFill>
                  <a:srgbClr val="2F2B20"/>
                </a:solidFill>
                <a:latin typeface="Cambria"/>
                <a:ea typeface="Calibri" charset="0"/>
                <a:cs typeface="Times New Roman" charset="0"/>
              </a:rPr>
              <a:t>Faire émerger une </a:t>
            </a:r>
            <a:r>
              <a:rPr lang="fr-FR" sz="2400" b="1" dirty="0">
                <a:solidFill>
                  <a:srgbClr val="2F2B20"/>
                </a:solidFill>
                <a:latin typeface="Cambria"/>
                <a:ea typeface="Calibri" charset="0"/>
                <a:cs typeface="Times New Roman" charset="0"/>
              </a:rPr>
              <a:t>procédure </a:t>
            </a:r>
            <a:r>
              <a:rPr lang="fr-FR" sz="2400" dirty="0">
                <a:solidFill>
                  <a:srgbClr val="2F2B20"/>
                </a:solidFill>
                <a:latin typeface="Cambria"/>
                <a:ea typeface="Calibri" charset="0"/>
                <a:cs typeface="Times New Roman" charset="0"/>
              </a:rPr>
              <a:t>(ou de plusieurs procédures) </a:t>
            </a:r>
            <a:r>
              <a:rPr lang="fr-FR" sz="2400" b="1" dirty="0">
                <a:solidFill>
                  <a:srgbClr val="2F2B20"/>
                </a:solidFill>
                <a:latin typeface="Cambria"/>
                <a:ea typeface="Calibri" charset="0"/>
                <a:cs typeface="Times New Roman" charset="0"/>
              </a:rPr>
              <a:t>et son domaine d’efficacité</a:t>
            </a:r>
            <a:r>
              <a:rPr lang="fr-FR" sz="2400" dirty="0">
                <a:solidFill>
                  <a:srgbClr val="2F2B20"/>
                </a:solidFill>
                <a:latin typeface="Cambria"/>
                <a:ea typeface="Calibri" charset="0"/>
                <a:cs typeface="Times New Roman" charset="0"/>
              </a:rPr>
              <a:t>. </a:t>
            </a:r>
          </a:p>
          <a:p>
            <a:pPr marL="342900" indent="-342900" algn="just" fontAlgn="auto">
              <a:spcBef>
                <a:spcPts val="0"/>
              </a:spcBef>
              <a:spcAft>
                <a:spcPts val="0"/>
              </a:spcAft>
              <a:buFont typeface="Wingdings" panose="05000000000000000000" pitchFamily="2" charset="2"/>
              <a:buChar char="q"/>
            </a:pPr>
            <a:r>
              <a:rPr lang="fr-FR" sz="2400" dirty="0">
                <a:solidFill>
                  <a:srgbClr val="2F2B20"/>
                </a:solidFill>
                <a:latin typeface="Cambria"/>
                <a:ea typeface="Calibri" charset="0"/>
                <a:cs typeface="Times New Roman" charset="0"/>
              </a:rPr>
              <a:t>Le but est de rendre l’élève capable de </a:t>
            </a:r>
            <a:r>
              <a:rPr lang="fr-FR" sz="2400" b="1" dirty="0">
                <a:solidFill>
                  <a:srgbClr val="2F2B20"/>
                </a:solidFill>
                <a:latin typeface="Cambria"/>
                <a:ea typeface="Calibri" charset="0"/>
                <a:cs typeface="Times New Roman" charset="0"/>
              </a:rPr>
              <a:t>s’adapter</a:t>
            </a:r>
            <a:r>
              <a:rPr lang="fr-FR" sz="2400" dirty="0">
                <a:solidFill>
                  <a:srgbClr val="2F2B20"/>
                </a:solidFill>
                <a:latin typeface="Cambria"/>
                <a:ea typeface="Calibri" charset="0"/>
                <a:cs typeface="Times New Roman" charset="0"/>
              </a:rPr>
              <a:t> et de </a:t>
            </a:r>
            <a:r>
              <a:rPr lang="fr-FR" sz="2400" b="1" dirty="0">
                <a:solidFill>
                  <a:srgbClr val="2F2B20"/>
                </a:solidFill>
                <a:latin typeface="Cambria"/>
                <a:ea typeface="Calibri" charset="0"/>
                <a:cs typeface="Times New Roman" charset="0"/>
              </a:rPr>
              <a:t>choisir</a:t>
            </a:r>
            <a:r>
              <a:rPr lang="fr-FR" sz="2400" dirty="0">
                <a:solidFill>
                  <a:srgbClr val="2F2B20"/>
                </a:solidFill>
                <a:latin typeface="Cambria"/>
                <a:ea typeface="Calibri" charset="0"/>
                <a:cs typeface="Times New Roman" charset="0"/>
              </a:rPr>
              <a:t> la procédure adaptée.</a:t>
            </a:r>
          </a:p>
          <a:p>
            <a:pPr lvl="2" algn="just" fontAlgn="auto">
              <a:spcBef>
                <a:spcPts val="0"/>
              </a:spcBef>
              <a:spcAft>
                <a:spcPts val="0"/>
              </a:spcAft>
            </a:pPr>
            <a:r>
              <a:rPr lang="fr-FR" b="1" dirty="0">
                <a:solidFill>
                  <a:srgbClr val="2F2B20"/>
                </a:solidFill>
                <a:latin typeface="Cambria"/>
                <a:ea typeface="Calibri" charset="0"/>
                <a:cs typeface="Times New Roman" charset="0"/>
              </a:rPr>
              <a:t>Exemples :</a:t>
            </a:r>
          </a:p>
          <a:p>
            <a:pPr algn="just" fontAlgn="auto">
              <a:spcBef>
                <a:spcPts val="0"/>
              </a:spcBef>
              <a:spcAft>
                <a:spcPts val="0"/>
              </a:spcAft>
            </a:pPr>
            <a:r>
              <a:rPr lang="fr-FR" b="1" dirty="0">
                <a:solidFill>
                  <a:srgbClr val="2F2B20"/>
                </a:solidFill>
                <a:latin typeface="Calibri" charset="0"/>
                <a:ea typeface="Calibri" charset="0"/>
                <a:cs typeface="Times New Roman" charset="0"/>
              </a:rPr>
              <a:t>	Il se peut qu’une autre procédure soit préférable pour certains calculs particuliers 40 x 9 = ?  </a:t>
            </a:r>
            <a:r>
              <a:rPr lang="fr-FR" b="1" dirty="0">
                <a:solidFill>
                  <a:srgbClr val="2F2B20"/>
                </a:solidFill>
                <a:latin typeface="Calibri" charset="0"/>
                <a:ea typeface="Calibri" charset="0"/>
                <a:cs typeface="Times New Roman" charset="0"/>
                <a:sym typeface="Wingdings" charset="2"/>
              </a:rPr>
              <a:t></a:t>
            </a:r>
          </a:p>
          <a:p>
            <a:pPr algn="just" fontAlgn="auto">
              <a:spcBef>
                <a:spcPts val="0"/>
              </a:spcBef>
              <a:spcAft>
                <a:spcPts val="0"/>
              </a:spcAft>
            </a:pPr>
            <a:r>
              <a:rPr lang="fr-FR" b="1" dirty="0">
                <a:solidFill>
                  <a:srgbClr val="2F2B20"/>
                </a:solidFill>
                <a:latin typeface="Calibri" charset="0"/>
                <a:ea typeface="Calibri" charset="0"/>
                <a:cs typeface="Times New Roman" charset="0"/>
                <a:sym typeface="Wingdings" charset="2"/>
              </a:rPr>
              <a:t>	</a:t>
            </a:r>
            <a:r>
              <a:rPr lang="fr-FR" b="1" dirty="0">
                <a:solidFill>
                  <a:srgbClr val="2F2B20"/>
                </a:solidFill>
                <a:latin typeface="Calibri" charset="0"/>
                <a:ea typeface="Calibri" charset="0"/>
                <a:cs typeface="Times New Roman" charset="0"/>
              </a:rPr>
              <a:t> 4 x 9 x 10 </a:t>
            </a:r>
            <a:r>
              <a:rPr lang="fr-FR" b="1" u="sng" dirty="0">
                <a:solidFill>
                  <a:srgbClr val="2F2B20"/>
                </a:solidFill>
                <a:latin typeface="Calibri" charset="0"/>
                <a:ea typeface="Calibri" charset="0"/>
                <a:cs typeface="Times New Roman" charset="0"/>
              </a:rPr>
              <a:t>et  non</a:t>
            </a:r>
            <a:r>
              <a:rPr lang="fr-FR" b="1" dirty="0">
                <a:solidFill>
                  <a:srgbClr val="2F2B20"/>
                </a:solidFill>
                <a:latin typeface="Calibri" charset="0"/>
                <a:ea typeface="Calibri" charset="0"/>
                <a:cs typeface="Times New Roman" charset="0"/>
              </a:rPr>
              <a:t> 40 x (10 – 1) comme dans la règle souvent appliquée quand on multiplie par 9 ;</a:t>
            </a:r>
          </a:p>
          <a:p>
            <a:pPr algn="just" fontAlgn="auto">
              <a:spcBef>
                <a:spcPts val="0"/>
              </a:spcBef>
              <a:spcAft>
                <a:spcPts val="0"/>
              </a:spcAft>
            </a:pPr>
            <a:r>
              <a:rPr lang="fr-FR" b="1" dirty="0">
                <a:solidFill>
                  <a:srgbClr val="2F2B20"/>
                </a:solidFill>
                <a:latin typeface="Calibri" charset="0"/>
                <a:ea typeface="Calibri" charset="0"/>
                <a:cs typeface="Times New Roman" charset="0"/>
              </a:rPr>
              <a:t>	Dans l’exemple de la multiplication par 5, l’élève peut diviser par deux avant ou après avoir 	multiplié par 10 selon les nombres proposés (il est plus facile de faire 82x10:2 ou 82:2x10).</a:t>
            </a:r>
          </a:p>
          <a:p>
            <a:pPr marL="342900" indent="-342900" algn="just" fontAlgn="auto">
              <a:spcBef>
                <a:spcPts val="0"/>
              </a:spcBef>
              <a:spcAft>
                <a:spcPts val="0"/>
              </a:spcAft>
              <a:buFont typeface="Wingdings" panose="05000000000000000000" pitchFamily="2" charset="2"/>
              <a:buChar char="q"/>
            </a:pPr>
            <a:r>
              <a:rPr lang="fr-FR" sz="2400" dirty="0">
                <a:solidFill>
                  <a:srgbClr val="2F2B20"/>
                </a:solidFill>
                <a:latin typeface="Cambria"/>
                <a:ea typeface="Calibri" charset="0"/>
                <a:cs typeface="Times New Roman" charset="0"/>
              </a:rPr>
              <a:t>Déterminer </a:t>
            </a:r>
            <a:r>
              <a:rPr lang="fr-FR" sz="2400" b="1" u="sng" dirty="0">
                <a:solidFill>
                  <a:srgbClr val="2F2B20"/>
                </a:solidFill>
                <a:latin typeface="Cambria"/>
                <a:ea typeface="Calibri" charset="0"/>
                <a:cs typeface="Times New Roman" charset="0"/>
              </a:rPr>
              <a:t>ce qu’il faut retenir</a:t>
            </a:r>
            <a:r>
              <a:rPr lang="fr-FR" sz="2400" b="1" dirty="0">
                <a:solidFill>
                  <a:srgbClr val="2F2B20"/>
                </a:solidFill>
                <a:latin typeface="Cambria"/>
                <a:ea typeface="Calibri" charset="0"/>
                <a:cs typeface="Times New Roman" charset="0"/>
              </a:rPr>
              <a:t>  +  trace écrite </a:t>
            </a:r>
            <a:r>
              <a:rPr lang="fr-FR" sz="2400" dirty="0">
                <a:solidFill>
                  <a:srgbClr val="2F2B20"/>
                </a:solidFill>
                <a:latin typeface="Cambria"/>
                <a:ea typeface="Calibri" charset="0"/>
                <a:cs typeface="Times New Roman" charset="0"/>
              </a:rPr>
              <a:t>dans le cahier </a:t>
            </a:r>
          </a:p>
        </p:txBody>
      </p:sp>
      <p:sp>
        <p:nvSpPr>
          <p:cNvPr id="5" name="Rectangle à coins arrondis 4"/>
          <p:cNvSpPr/>
          <p:nvPr/>
        </p:nvSpPr>
        <p:spPr>
          <a:xfrm>
            <a:off x="498803" y="80306"/>
            <a:ext cx="1814131" cy="111765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FR" sz="2400" dirty="0">
                <a:solidFill>
                  <a:srgbClr val="FFFFFF"/>
                </a:solidFill>
              </a:rPr>
              <a:t>ÉTAPE  1</a:t>
            </a:r>
          </a:p>
        </p:txBody>
      </p:sp>
    </p:spTree>
    <p:extLst>
      <p:ext uri="{BB962C8B-B14F-4D97-AF65-F5344CB8AC3E}">
        <p14:creationId xmlns:p14="http://schemas.microsoft.com/office/powerpoint/2010/main" val="3900151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7707" y="2629985"/>
            <a:ext cx="2100947"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algn="ctr" defTabSz="400050" fontAlgn="auto">
              <a:lnSpc>
                <a:spcPct val="90000"/>
              </a:lnSpc>
              <a:spcAft>
                <a:spcPct val="35000"/>
              </a:spcAft>
            </a:pPr>
            <a:r>
              <a:rPr lang="fr-FR" sz="900" b="1">
                <a:solidFill>
                  <a:srgbClr val="FFFFFF"/>
                </a:solidFill>
              </a:rPr>
              <a:t>ETAPE 2</a:t>
            </a:r>
          </a:p>
        </p:txBody>
      </p:sp>
      <p:sp>
        <p:nvSpPr>
          <p:cNvPr id="9" name="Rectangle 8"/>
          <p:cNvSpPr/>
          <p:nvPr/>
        </p:nvSpPr>
        <p:spPr>
          <a:xfrm>
            <a:off x="454958" y="2097773"/>
            <a:ext cx="7895105" cy="4918269"/>
          </a:xfrm>
          <a:prstGeom prst="rect">
            <a:avLst/>
          </a:prstGeom>
        </p:spPr>
        <p:txBody>
          <a:bodyPr wrap="square">
            <a:spAutoFit/>
          </a:bodyPr>
          <a:lstStyle/>
          <a:p>
            <a:pPr marL="342900" indent="-342900" algn="just" fontAlgn="auto">
              <a:lnSpc>
                <a:spcPct val="80000"/>
              </a:lnSpc>
              <a:spcBef>
                <a:spcPts val="0"/>
              </a:spcBef>
              <a:spcAft>
                <a:spcPts val="0"/>
              </a:spcAft>
              <a:buFont typeface="Wingdings" panose="05000000000000000000" pitchFamily="2" charset="2"/>
              <a:buChar char="q"/>
            </a:pPr>
            <a:r>
              <a:rPr lang="fr-FR" altLang="fr-FR" sz="2400" dirty="0">
                <a:solidFill>
                  <a:srgbClr val="2F2B20"/>
                </a:solidFill>
                <a:latin typeface="Calibri"/>
                <a:cs typeface="+mn-cs"/>
              </a:rPr>
              <a:t>De </a:t>
            </a:r>
            <a:r>
              <a:rPr lang="fr-FR" altLang="fr-FR" sz="2400" b="1" dirty="0">
                <a:solidFill>
                  <a:srgbClr val="2F2B20"/>
                </a:solidFill>
                <a:latin typeface="Calibri"/>
                <a:cs typeface="+mn-cs"/>
              </a:rPr>
              <a:t>façon massée </a:t>
            </a:r>
            <a:r>
              <a:rPr lang="fr-FR" altLang="fr-FR" sz="2400" dirty="0">
                <a:solidFill>
                  <a:srgbClr val="2F2B20"/>
                </a:solidFill>
                <a:latin typeface="Calibri"/>
                <a:cs typeface="+mn-cs"/>
              </a:rPr>
              <a:t>sur une procédure et sur ses prolongements et transferts.</a:t>
            </a:r>
          </a:p>
          <a:p>
            <a:pPr algn="just" fontAlgn="auto">
              <a:lnSpc>
                <a:spcPct val="80000"/>
              </a:lnSpc>
              <a:spcBef>
                <a:spcPts val="0"/>
              </a:spcBef>
              <a:spcAft>
                <a:spcPts val="0"/>
              </a:spcAft>
            </a:pPr>
            <a:endParaRPr lang="fr-FR" altLang="fr-FR" sz="2400" dirty="0">
              <a:solidFill>
                <a:srgbClr val="2F2B20"/>
              </a:solidFill>
              <a:latin typeface="Calibri"/>
              <a:cs typeface="+mn-cs"/>
            </a:endParaRPr>
          </a:p>
          <a:p>
            <a:pPr lvl="2" algn="just" fontAlgn="auto">
              <a:lnSpc>
                <a:spcPct val="80000"/>
              </a:lnSpc>
              <a:spcBef>
                <a:spcPts val="0"/>
              </a:spcBef>
              <a:spcAft>
                <a:spcPts val="0"/>
              </a:spcAft>
            </a:pPr>
            <a:r>
              <a:rPr lang="fr-FR" altLang="fr-FR" sz="2400" b="1" dirty="0">
                <a:solidFill>
                  <a:srgbClr val="2F2B20"/>
                </a:solidFill>
                <a:latin typeface="Calibri"/>
                <a:cs typeface="+mn-cs"/>
              </a:rPr>
              <a:t>Exemple</a:t>
            </a:r>
            <a:r>
              <a:rPr lang="fr-FR" altLang="fr-FR" sz="2400" dirty="0">
                <a:solidFill>
                  <a:srgbClr val="2F2B20"/>
                </a:solidFill>
                <a:latin typeface="Calibri"/>
                <a:cs typeface="+mn-cs"/>
              </a:rPr>
              <a:t> : </a:t>
            </a:r>
          </a:p>
          <a:p>
            <a:pPr lvl="2" algn="just" fontAlgn="auto">
              <a:lnSpc>
                <a:spcPct val="80000"/>
              </a:lnSpc>
              <a:spcBef>
                <a:spcPts val="0"/>
              </a:spcBef>
              <a:spcAft>
                <a:spcPts val="0"/>
              </a:spcAft>
            </a:pPr>
            <a:r>
              <a:rPr lang="fr-FR" altLang="fr-FR" sz="2400" dirty="0">
                <a:solidFill>
                  <a:srgbClr val="2F2B20"/>
                </a:solidFill>
                <a:latin typeface="Calibri"/>
                <a:cs typeface="+mn-cs"/>
              </a:rPr>
              <a:t>La procédure pour multiplier par 5 peut servir à construire une procédure pour multiplier par 50 et 500.</a:t>
            </a:r>
          </a:p>
          <a:p>
            <a:pPr marL="457200" indent="-457200" algn="just" fontAlgn="auto">
              <a:lnSpc>
                <a:spcPct val="80000"/>
              </a:lnSpc>
              <a:spcBef>
                <a:spcPts val="0"/>
              </a:spcBef>
              <a:spcAft>
                <a:spcPts val="0"/>
              </a:spcAft>
              <a:buFont typeface="Arial" charset="0"/>
              <a:buChar char="•"/>
            </a:pPr>
            <a:endParaRPr lang="fr-FR" altLang="fr-FR" sz="2400" dirty="0">
              <a:solidFill>
                <a:srgbClr val="2F2B20"/>
              </a:solidFill>
              <a:latin typeface="Calibri"/>
              <a:cs typeface="+mn-cs"/>
            </a:endParaRPr>
          </a:p>
          <a:p>
            <a:pPr marL="342900" indent="-342900" algn="just" fontAlgn="auto">
              <a:lnSpc>
                <a:spcPct val="80000"/>
              </a:lnSpc>
              <a:spcBef>
                <a:spcPts val="0"/>
              </a:spcBef>
              <a:spcAft>
                <a:spcPts val="0"/>
              </a:spcAft>
              <a:buFont typeface="Wingdings" panose="05000000000000000000" pitchFamily="2" charset="2"/>
              <a:buChar char="q"/>
            </a:pPr>
            <a:r>
              <a:rPr lang="fr-FR" altLang="fr-FR" sz="2400" b="1" dirty="0">
                <a:solidFill>
                  <a:srgbClr val="2F2B20"/>
                </a:solidFill>
                <a:latin typeface="Calibri"/>
                <a:cs typeface="+mn-cs"/>
              </a:rPr>
              <a:t>1 à 4  séances courtes </a:t>
            </a:r>
            <a:r>
              <a:rPr lang="fr-FR" altLang="fr-FR" sz="2400" dirty="0">
                <a:solidFill>
                  <a:srgbClr val="2F2B20"/>
                </a:solidFill>
                <a:latin typeface="Calibri"/>
                <a:cs typeface="+mn-cs"/>
              </a:rPr>
              <a:t>(15 minutes) et </a:t>
            </a:r>
            <a:r>
              <a:rPr lang="fr-FR" altLang="fr-FR" sz="2400" b="1" dirty="0">
                <a:solidFill>
                  <a:srgbClr val="2F2B20"/>
                </a:solidFill>
                <a:latin typeface="Calibri"/>
                <a:cs typeface="+mn-cs"/>
              </a:rPr>
              <a:t>quotidiennes.</a:t>
            </a:r>
          </a:p>
          <a:p>
            <a:pPr marL="457200" indent="-457200" algn="just" fontAlgn="auto">
              <a:lnSpc>
                <a:spcPct val="80000"/>
              </a:lnSpc>
              <a:spcBef>
                <a:spcPts val="0"/>
              </a:spcBef>
              <a:spcAft>
                <a:spcPts val="0"/>
              </a:spcAft>
              <a:buFont typeface="Arial" charset="0"/>
              <a:buChar char="•"/>
            </a:pPr>
            <a:endParaRPr lang="fr-FR" altLang="fr-FR" sz="2400" dirty="0">
              <a:solidFill>
                <a:srgbClr val="2F2B20"/>
              </a:solidFill>
              <a:latin typeface="Calibri"/>
              <a:cs typeface="+mn-cs"/>
            </a:endParaRPr>
          </a:p>
          <a:p>
            <a:pPr marL="342900" indent="-342900" algn="just" fontAlgn="auto">
              <a:lnSpc>
                <a:spcPct val="80000"/>
              </a:lnSpc>
              <a:spcBef>
                <a:spcPts val="0"/>
              </a:spcBef>
              <a:spcAft>
                <a:spcPts val="0"/>
              </a:spcAft>
              <a:buFont typeface="Wingdings" panose="05000000000000000000" pitchFamily="2" charset="2"/>
              <a:buChar char="q"/>
            </a:pPr>
            <a:r>
              <a:rPr lang="fr-FR" altLang="fr-FR" sz="2400" dirty="0">
                <a:solidFill>
                  <a:srgbClr val="2F2B20"/>
                </a:solidFill>
                <a:latin typeface="Calibri"/>
                <a:cs typeface="+mn-cs"/>
              </a:rPr>
              <a:t>Reformulations et explicitations des procédures par les élèves en donnant des exemples, jeu du vrai-faux,  arbres à calculs à compléter, </a:t>
            </a:r>
            <a:r>
              <a:rPr lang="is-IS" altLang="fr-FR" sz="2400" dirty="0">
                <a:solidFill>
                  <a:srgbClr val="2F2B20"/>
                </a:solidFill>
                <a:latin typeface="Calibri"/>
                <a:cs typeface="+mn-cs"/>
              </a:rPr>
              <a:t>…</a:t>
            </a:r>
            <a:endParaRPr lang="fr-FR" altLang="fr-FR" sz="2400" dirty="0">
              <a:solidFill>
                <a:srgbClr val="2F2B20"/>
              </a:solidFill>
              <a:latin typeface="Calibri"/>
              <a:cs typeface="+mn-cs"/>
            </a:endParaRPr>
          </a:p>
          <a:p>
            <a:pPr algn="just" fontAlgn="auto">
              <a:lnSpc>
                <a:spcPct val="80000"/>
              </a:lnSpc>
              <a:spcBef>
                <a:spcPts val="0"/>
              </a:spcBef>
              <a:spcAft>
                <a:spcPts val="0"/>
              </a:spcAft>
            </a:pPr>
            <a:endParaRPr lang="fr-FR" altLang="fr-FR" sz="2400" dirty="0">
              <a:solidFill>
                <a:srgbClr val="2F2B20"/>
              </a:solidFill>
              <a:latin typeface="Calibri"/>
              <a:cs typeface="+mn-cs"/>
            </a:endParaRPr>
          </a:p>
          <a:p>
            <a:pPr marL="342900" indent="-342900" algn="just" fontAlgn="auto">
              <a:lnSpc>
                <a:spcPct val="80000"/>
              </a:lnSpc>
              <a:spcBef>
                <a:spcPts val="0"/>
              </a:spcBef>
              <a:spcAft>
                <a:spcPts val="0"/>
              </a:spcAft>
              <a:buFont typeface="Wingdings" panose="05000000000000000000" pitchFamily="2" charset="2"/>
              <a:buChar char="q"/>
            </a:pPr>
            <a:r>
              <a:rPr lang="fr-FR" altLang="fr-FR" sz="2400" b="1" dirty="0">
                <a:solidFill>
                  <a:srgbClr val="2F2B20"/>
                </a:solidFill>
                <a:latin typeface="Calibri"/>
                <a:cs typeface="+mn-cs"/>
              </a:rPr>
              <a:t>Exercices </a:t>
            </a:r>
            <a:r>
              <a:rPr lang="fr-FR" altLang="fr-FR" sz="2400" dirty="0">
                <a:solidFill>
                  <a:srgbClr val="2F2B20"/>
                </a:solidFill>
                <a:latin typeface="Calibri"/>
                <a:cs typeface="+mn-cs"/>
              </a:rPr>
              <a:t>nombreux, variés et différenciés.</a:t>
            </a:r>
          </a:p>
          <a:p>
            <a:pPr fontAlgn="auto">
              <a:lnSpc>
                <a:spcPct val="80000"/>
              </a:lnSpc>
              <a:spcBef>
                <a:spcPts val="0"/>
              </a:spcBef>
              <a:spcAft>
                <a:spcPts val="0"/>
              </a:spcAft>
            </a:pPr>
            <a:endParaRPr lang="fr-FR" altLang="fr-FR" sz="3200" dirty="0">
              <a:solidFill>
                <a:srgbClr val="2F2B20"/>
              </a:solidFill>
              <a:latin typeface="Cambria"/>
              <a:cs typeface="+mn-cs"/>
            </a:endParaRPr>
          </a:p>
        </p:txBody>
      </p:sp>
      <p:sp>
        <p:nvSpPr>
          <p:cNvPr id="10" name="ZoneTexte 9"/>
          <p:cNvSpPr txBox="1"/>
          <p:nvPr/>
        </p:nvSpPr>
        <p:spPr>
          <a:xfrm>
            <a:off x="2812356" y="888612"/>
            <a:ext cx="5311588" cy="1077218"/>
          </a:xfrm>
          <a:prstGeom prst="rect">
            <a:avLst/>
          </a:prstGeom>
          <a:solidFill>
            <a:srgbClr val="0070C0"/>
          </a:solidFill>
        </p:spPr>
        <p:txBody>
          <a:bodyPr wrap="square" rtlCol="0">
            <a:spAutoFit/>
          </a:bodyPr>
          <a:lstStyle/>
          <a:p>
            <a:pPr algn="ctr" fontAlgn="auto">
              <a:spcBef>
                <a:spcPts val="0"/>
              </a:spcBef>
              <a:spcAft>
                <a:spcPts val="0"/>
              </a:spcAft>
            </a:pPr>
            <a:r>
              <a:rPr lang="fr-FR" sz="3200" b="1" dirty="0">
                <a:solidFill>
                  <a:srgbClr val="FFFFFF"/>
                </a:solidFill>
                <a:latin typeface="Calibri"/>
                <a:cs typeface="+mn-cs"/>
              </a:rPr>
              <a:t>Appropriation   et  renforcement </a:t>
            </a:r>
          </a:p>
        </p:txBody>
      </p:sp>
      <p:sp>
        <p:nvSpPr>
          <p:cNvPr id="11" name="Rectangle à coins arrondis 10"/>
          <p:cNvSpPr/>
          <p:nvPr/>
        </p:nvSpPr>
        <p:spPr>
          <a:xfrm>
            <a:off x="498795" y="625689"/>
            <a:ext cx="1814131" cy="111765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FR" sz="2400" dirty="0">
                <a:solidFill>
                  <a:srgbClr val="FFFFFF"/>
                </a:solidFill>
              </a:rPr>
              <a:t>ÉTAPE  2</a:t>
            </a:r>
          </a:p>
        </p:txBody>
      </p:sp>
    </p:spTree>
    <p:extLst>
      <p:ext uri="{BB962C8B-B14F-4D97-AF65-F5344CB8AC3E}">
        <p14:creationId xmlns:p14="http://schemas.microsoft.com/office/powerpoint/2010/main" val="3422971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7698" y="2629985"/>
            <a:ext cx="2100947"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algn="ctr" defTabSz="400050" fontAlgn="auto">
              <a:lnSpc>
                <a:spcPct val="90000"/>
              </a:lnSpc>
              <a:spcAft>
                <a:spcPct val="35000"/>
              </a:spcAft>
            </a:pPr>
            <a:r>
              <a:rPr lang="fr-FR" sz="900" b="1">
                <a:solidFill>
                  <a:srgbClr val="FFFFFF"/>
                </a:solidFill>
              </a:rPr>
              <a:t>ETAPE 2</a:t>
            </a:r>
          </a:p>
        </p:txBody>
      </p:sp>
      <p:sp>
        <p:nvSpPr>
          <p:cNvPr id="9" name="Rectangle 8"/>
          <p:cNvSpPr/>
          <p:nvPr/>
        </p:nvSpPr>
        <p:spPr>
          <a:xfrm>
            <a:off x="658928" y="1410830"/>
            <a:ext cx="7895105" cy="1668149"/>
          </a:xfrm>
          <a:prstGeom prst="rect">
            <a:avLst/>
          </a:prstGeom>
        </p:spPr>
        <p:txBody>
          <a:bodyPr wrap="square">
            <a:spAutoFit/>
          </a:bodyPr>
          <a:lstStyle/>
          <a:p>
            <a:pPr marL="457200" indent="-457200" fontAlgn="auto">
              <a:lnSpc>
                <a:spcPct val="80000"/>
              </a:lnSpc>
              <a:spcBef>
                <a:spcPts val="0"/>
              </a:spcBef>
              <a:spcAft>
                <a:spcPts val="0"/>
              </a:spcAft>
              <a:buFont typeface="Arial" charset="0"/>
              <a:buChar char="•"/>
            </a:pPr>
            <a:endParaRPr lang="fr-FR" altLang="fr-FR" sz="3200" b="1" dirty="0">
              <a:solidFill>
                <a:srgbClr val="2F2B20"/>
              </a:solidFill>
              <a:latin typeface="Cambria"/>
              <a:cs typeface="+mn-cs"/>
            </a:endParaRPr>
          </a:p>
          <a:p>
            <a:pPr fontAlgn="auto">
              <a:lnSpc>
                <a:spcPct val="80000"/>
              </a:lnSpc>
              <a:spcBef>
                <a:spcPts val="0"/>
              </a:spcBef>
              <a:spcAft>
                <a:spcPts val="0"/>
              </a:spcAft>
            </a:pPr>
            <a:endParaRPr lang="fr-FR" altLang="fr-FR" sz="3200" dirty="0">
              <a:solidFill>
                <a:srgbClr val="2F2B20"/>
              </a:solidFill>
              <a:latin typeface="Cambria"/>
              <a:cs typeface="+mn-cs"/>
            </a:endParaRPr>
          </a:p>
          <a:p>
            <a:pPr fontAlgn="auto">
              <a:lnSpc>
                <a:spcPct val="80000"/>
              </a:lnSpc>
              <a:spcBef>
                <a:spcPts val="0"/>
              </a:spcBef>
              <a:spcAft>
                <a:spcPts val="0"/>
              </a:spcAft>
            </a:pPr>
            <a:r>
              <a:rPr lang="fr-FR" altLang="fr-FR" sz="3200" dirty="0">
                <a:solidFill>
                  <a:srgbClr val="2F2B20"/>
                </a:solidFill>
                <a:latin typeface="Cambria"/>
                <a:cs typeface="+mn-cs"/>
              </a:rPr>
              <a:t> </a:t>
            </a:r>
          </a:p>
          <a:p>
            <a:pPr fontAlgn="auto">
              <a:lnSpc>
                <a:spcPct val="80000"/>
              </a:lnSpc>
              <a:spcBef>
                <a:spcPts val="0"/>
              </a:spcBef>
              <a:spcAft>
                <a:spcPts val="0"/>
              </a:spcAft>
            </a:pPr>
            <a:r>
              <a:rPr lang="fr-FR" altLang="fr-FR" sz="3200" dirty="0">
                <a:solidFill>
                  <a:srgbClr val="2F2B20"/>
                </a:solidFill>
                <a:latin typeface="Cambria"/>
                <a:cs typeface="+mn-cs"/>
              </a:rPr>
              <a:t>  </a:t>
            </a:r>
          </a:p>
        </p:txBody>
      </p:sp>
      <p:sp>
        <p:nvSpPr>
          <p:cNvPr id="10" name="ZoneTexte 9"/>
          <p:cNvSpPr txBox="1"/>
          <p:nvPr/>
        </p:nvSpPr>
        <p:spPr>
          <a:xfrm>
            <a:off x="2812356" y="889658"/>
            <a:ext cx="5311588" cy="584775"/>
          </a:xfrm>
          <a:prstGeom prst="rect">
            <a:avLst/>
          </a:prstGeom>
          <a:solidFill>
            <a:srgbClr val="0070C0"/>
          </a:solidFill>
        </p:spPr>
        <p:txBody>
          <a:bodyPr wrap="square" rtlCol="0">
            <a:spAutoFit/>
          </a:bodyPr>
          <a:lstStyle/>
          <a:p>
            <a:pPr algn="ctr" fontAlgn="auto">
              <a:spcBef>
                <a:spcPts val="0"/>
              </a:spcBef>
              <a:spcAft>
                <a:spcPts val="0"/>
              </a:spcAft>
            </a:pPr>
            <a:r>
              <a:rPr lang="fr-FR" sz="3200" b="1" dirty="0">
                <a:solidFill>
                  <a:srgbClr val="FFFFFF"/>
                </a:solidFill>
                <a:latin typeface="Calibri"/>
                <a:cs typeface="+mn-cs"/>
              </a:rPr>
              <a:t>Réinvestissement régulier </a:t>
            </a:r>
          </a:p>
        </p:txBody>
      </p:sp>
      <p:sp>
        <p:nvSpPr>
          <p:cNvPr id="3" name="Espace réservé du contenu 2"/>
          <p:cNvSpPr>
            <a:spLocks noGrp="1"/>
          </p:cNvSpPr>
          <p:nvPr>
            <p:ph idx="1"/>
          </p:nvPr>
        </p:nvSpPr>
        <p:spPr>
          <a:xfrm>
            <a:off x="768118" y="2244904"/>
            <a:ext cx="7290055" cy="4064501"/>
          </a:xfrm>
        </p:spPr>
        <p:txBody>
          <a:bodyPr>
            <a:normAutofit fontScale="85000" lnSpcReduction="20000"/>
          </a:bodyPr>
          <a:lstStyle/>
          <a:p>
            <a:pPr algn="just">
              <a:lnSpc>
                <a:spcPct val="100000"/>
              </a:lnSpc>
              <a:spcBef>
                <a:spcPts val="0"/>
              </a:spcBef>
              <a:spcAft>
                <a:spcPts val="2600"/>
              </a:spcAft>
              <a:buClr>
                <a:schemeClr val="tx1"/>
              </a:buClr>
              <a:buSzPct val="105000"/>
              <a:buFont typeface="Wingdings" panose="05000000000000000000" pitchFamily="2" charset="2"/>
              <a:buChar char="q"/>
            </a:pPr>
            <a:r>
              <a:rPr lang="fr-FR" sz="3200" b="1" dirty="0"/>
              <a:t> De façon filée </a:t>
            </a:r>
            <a:r>
              <a:rPr lang="fr-FR" sz="3200" dirty="0"/>
              <a:t>tout au long de l’année sur une variété de procédures</a:t>
            </a:r>
          </a:p>
          <a:p>
            <a:pPr algn="just">
              <a:lnSpc>
                <a:spcPct val="100000"/>
              </a:lnSpc>
              <a:spcBef>
                <a:spcPts val="0"/>
              </a:spcBef>
              <a:spcAft>
                <a:spcPts val="2600"/>
              </a:spcAft>
              <a:buClr>
                <a:schemeClr val="tx1"/>
              </a:buClr>
              <a:buSzPct val="105000"/>
              <a:buFont typeface="Wingdings" panose="05000000000000000000" pitchFamily="2" charset="2"/>
              <a:buChar char="q"/>
            </a:pPr>
            <a:r>
              <a:rPr lang="fr-FR" sz="3200" b="1" dirty="0"/>
              <a:t> Situations de rappel </a:t>
            </a:r>
            <a:r>
              <a:rPr lang="fr-FR" sz="3200" dirty="0"/>
              <a:t>lors de séances portant sur un autre objectif </a:t>
            </a:r>
            <a:r>
              <a:rPr lang="fr-FR" sz="3200" b="1" dirty="0"/>
              <a:t>, </a:t>
            </a:r>
            <a:r>
              <a:rPr lang="fr-FR" sz="3200" dirty="0"/>
              <a:t>exemple : </a:t>
            </a:r>
            <a:r>
              <a:rPr lang="is-IS" sz="3200" dirty="0"/>
              <a:t> pour </a:t>
            </a:r>
            <a:r>
              <a:rPr lang="fr-FR" sz="3200" dirty="0"/>
              <a:t>mémoriser les tables de multiplication : 7 X 9 = (7 x 10) - 7, </a:t>
            </a:r>
            <a:r>
              <a:rPr lang="is-IS" sz="3200" dirty="0"/>
              <a:t>…</a:t>
            </a:r>
            <a:endParaRPr lang="fr-FR" sz="3200" dirty="0"/>
          </a:p>
          <a:p>
            <a:pPr algn="just">
              <a:lnSpc>
                <a:spcPct val="100000"/>
              </a:lnSpc>
              <a:spcBef>
                <a:spcPts val="0"/>
              </a:spcBef>
              <a:spcAft>
                <a:spcPts val="2600"/>
              </a:spcAft>
              <a:buClr>
                <a:schemeClr val="tx1"/>
              </a:buClr>
              <a:buSzPct val="105000"/>
              <a:buFont typeface="Wingdings" panose="05000000000000000000" pitchFamily="2" charset="2"/>
              <a:buChar char="q"/>
            </a:pPr>
            <a:r>
              <a:rPr lang="fr-FR" sz="3200" b="1" dirty="0"/>
              <a:t> Résolution de problèmes </a:t>
            </a:r>
            <a:r>
              <a:rPr lang="fr-FR" sz="3200" dirty="0"/>
              <a:t>simples relevant du calcul mental</a:t>
            </a:r>
            <a:r>
              <a:rPr lang="fr-FR" sz="3200" b="1" dirty="0"/>
              <a:t>.</a:t>
            </a:r>
          </a:p>
          <a:p>
            <a:pPr algn="just">
              <a:lnSpc>
                <a:spcPct val="100000"/>
              </a:lnSpc>
              <a:spcBef>
                <a:spcPts val="0"/>
              </a:spcBef>
              <a:spcAft>
                <a:spcPts val="2600"/>
              </a:spcAft>
              <a:buClr>
                <a:schemeClr val="tx1"/>
              </a:buClr>
              <a:buSzPct val="105000"/>
              <a:buFont typeface="Wingdings" panose="05000000000000000000" pitchFamily="2" charset="2"/>
              <a:buChar char="q"/>
            </a:pPr>
            <a:r>
              <a:rPr lang="fr-FR" sz="3200" b="1" dirty="0"/>
              <a:t> Dans le cadre de jeux de calcul mental. </a:t>
            </a:r>
            <a:endParaRPr lang="fr-FR" sz="3200" dirty="0"/>
          </a:p>
        </p:txBody>
      </p:sp>
      <p:sp>
        <p:nvSpPr>
          <p:cNvPr id="4" name="Rectangle à coins arrondis 3"/>
          <p:cNvSpPr/>
          <p:nvPr/>
        </p:nvSpPr>
        <p:spPr>
          <a:xfrm>
            <a:off x="498786" y="625671"/>
            <a:ext cx="1814131" cy="111765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FR" sz="2400" dirty="0">
                <a:solidFill>
                  <a:srgbClr val="FFFFFF"/>
                </a:solidFill>
              </a:rPr>
              <a:t>ÉTAPE  3</a:t>
            </a:r>
          </a:p>
        </p:txBody>
      </p:sp>
    </p:spTree>
    <p:extLst>
      <p:ext uri="{BB962C8B-B14F-4D97-AF65-F5344CB8AC3E}">
        <p14:creationId xmlns:p14="http://schemas.microsoft.com/office/powerpoint/2010/main" val="449106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7688" y="2629985"/>
            <a:ext cx="2100947" cy="1073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1430" rIns="17145" bIns="11430" numCol="1" spcCol="1270" anchor="ctr" anchorCtr="0">
            <a:noAutofit/>
          </a:bodyPr>
          <a:lstStyle/>
          <a:p>
            <a:pPr algn="ctr" defTabSz="400050" fontAlgn="auto">
              <a:lnSpc>
                <a:spcPct val="90000"/>
              </a:lnSpc>
              <a:spcAft>
                <a:spcPct val="35000"/>
              </a:spcAft>
            </a:pPr>
            <a:r>
              <a:rPr lang="fr-FR" sz="900" b="1">
                <a:solidFill>
                  <a:srgbClr val="FFFFFF"/>
                </a:solidFill>
              </a:rPr>
              <a:t>ETAPE 2</a:t>
            </a:r>
          </a:p>
        </p:txBody>
      </p:sp>
      <p:sp>
        <p:nvSpPr>
          <p:cNvPr id="9" name="Rectangle 8"/>
          <p:cNvSpPr/>
          <p:nvPr/>
        </p:nvSpPr>
        <p:spPr>
          <a:xfrm>
            <a:off x="658918" y="1410810"/>
            <a:ext cx="7895105" cy="1668149"/>
          </a:xfrm>
          <a:prstGeom prst="rect">
            <a:avLst/>
          </a:prstGeom>
        </p:spPr>
        <p:txBody>
          <a:bodyPr wrap="square">
            <a:spAutoFit/>
          </a:bodyPr>
          <a:lstStyle/>
          <a:p>
            <a:pPr marL="457200" indent="-457200" fontAlgn="auto">
              <a:lnSpc>
                <a:spcPct val="80000"/>
              </a:lnSpc>
              <a:spcBef>
                <a:spcPts val="0"/>
              </a:spcBef>
              <a:spcAft>
                <a:spcPts val="0"/>
              </a:spcAft>
              <a:buFont typeface="Arial" charset="0"/>
              <a:buChar char="•"/>
            </a:pPr>
            <a:endParaRPr lang="fr-FR" altLang="fr-FR" sz="3200" b="1" dirty="0">
              <a:solidFill>
                <a:srgbClr val="2F2B20"/>
              </a:solidFill>
              <a:latin typeface="Cambria"/>
              <a:cs typeface="+mn-cs"/>
            </a:endParaRPr>
          </a:p>
          <a:p>
            <a:pPr fontAlgn="auto">
              <a:lnSpc>
                <a:spcPct val="80000"/>
              </a:lnSpc>
              <a:spcBef>
                <a:spcPts val="0"/>
              </a:spcBef>
              <a:spcAft>
                <a:spcPts val="0"/>
              </a:spcAft>
            </a:pPr>
            <a:endParaRPr lang="fr-FR" altLang="fr-FR" sz="3200" dirty="0">
              <a:solidFill>
                <a:srgbClr val="2F2B20"/>
              </a:solidFill>
              <a:latin typeface="Cambria"/>
              <a:cs typeface="+mn-cs"/>
            </a:endParaRPr>
          </a:p>
          <a:p>
            <a:pPr fontAlgn="auto">
              <a:lnSpc>
                <a:spcPct val="80000"/>
              </a:lnSpc>
              <a:spcBef>
                <a:spcPts val="0"/>
              </a:spcBef>
              <a:spcAft>
                <a:spcPts val="0"/>
              </a:spcAft>
            </a:pPr>
            <a:r>
              <a:rPr lang="fr-FR" altLang="fr-FR" sz="3200" dirty="0">
                <a:solidFill>
                  <a:srgbClr val="2F2B20"/>
                </a:solidFill>
                <a:latin typeface="Cambria"/>
                <a:cs typeface="+mn-cs"/>
              </a:rPr>
              <a:t> </a:t>
            </a:r>
          </a:p>
          <a:p>
            <a:pPr fontAlgn="auto">
              <a:lnSpc>
                <a:spcPct val="80000"/>
              </a:lnSpc>
              <a:spcBef>
                <a:spcPts val="0"/>
              </a:spcBef>
              <a:spcAft>
                <a:spcPts val="0"/>
              </a:spcAft>
            </a:pPr>
            <a:r>
              <a:rPr lang="fr-FR" altLang="fr-FR" sz="3200" dirty="0">
                <a:solidFill>
                  <a:srgbClr val="2F2B20"/>
                </a:solidFill>
                <a:latin typeface="Cambria"/>
                <a:cs typeface="+mn-cs"/>
              </a:rPr>
              <a:t>  </a:t>
            </a:r>
          </a:p>
        </p:txBody>
      </p:sp>
      <p:sp>
        <p:nvSpPr>
          <p:cNvPr id="10" name="ZoneTexte 9"/>
          <p:cNvSpPr txBox="1"/>
          <p:nvPr/>
        </p:nvSpPr>
        <p:spPr>
          <a:xfrm>
            <a:off x="2812356" y="988355"/>
            <a:ext cx="5311588" cy="584775"/>
          </a:xfrm>
          <a:prstGeom prst="rect">
            <a:avLst/>
          </a:prstGeom>
          <a:solidFill>
            <a:srgbClr val="0070C0"/>
          </a:solidFill>
        </p:spPr>
        <p:txBody>
          <a:bodyPr wrap="square" rtlCol="0">
            <a:spAutoFit/>
          </a:bodyPr>
          <a:lstStyle/>
          <a:p>
            <a:pPr algn="ctr" fontAlgn="auto">
              <a:spcBef>
                <a:spcPts val="0"/>
              </a:spcBef>
              <a:spcAft>
                <a:spcPts val="0"/>
              </a:spcAft>
            </a:pPr>
            <a:r>
              <a:rPr lang="fr-FR" sz="3200" b="1" dirty="0">
                <a:solidFill>
                  <a:srgbClr val="FFFFFF"/>
                </a:solidFill>
                <a:latin typeface="Calibri"/>
                <a:cs typeface="+mn-cs"/>
              </a:rPr>
              <a:t>Évaluation  </a:t>
            </a:r>
          </a:p>
        </p:txBody>
      </p:sp>
      <p:sp>
        <p:nvSpPr>
          <p:cNvPr id="3" name="Espace réservé du contenu 2"/>
          <p:cNvSpPr>
            <a:spLocks noGrp="1"/>
          </p:cNvSpPr>
          <p:nvPr>
            <p:ph idx="1"/>
          </p:nvPr>
        </p:nvSpPr>
        <p:spPr>
          <a:xfrm>
            <a:off x="768096" y="1792941"/>
            <a:ext cx="7542186" cy="4516419"/>
          </a:xfrm>
        </p:spPr>
        <p:txBody>
          <a:bodyPr>
            <a:normAutofit/>
          </a:bodyPr>
          <a:lstStyle/>
          <a:p>
            <a:pPr algn="just">
              <a:buClr>
                <a:schemeClr val="tx1"/>
              </a:buClr>
              <a:buSzPct val="105000"/>
              <a:buFont typeface="Arial" charset="0"/>
              <a:buChar char="•"/>
            </a:pPr>
            <a:endParaRPr lang="fr-FR" sz="3200" b="1" dirty="0"/>
          </a:p>
          <a:p>
            <a:pPr algn="just">
              <a:buClr>
                <a:schemeClr val="tx1"/>
              </a:buClr>
              <a:buSzPct val="105000"/>
              <a:buFont typeface="Wingdings" panose="05000000000000000000" pitchFamily="2" charset="2"/>
              <a:buChar char="q"/>
            </a:pPr>
            <a:r>
              <a:rPr lang="fr-FR" sz="3200" dirty="0"/>
              <a:t> </a:t>
            </a:r>
            <a:r>
              <a:rPr lang="fr-FR" sz="3200" b="1" dirty="0"/>
              <a:t>Autoévaluation</a:t>
            </a:r>
            <a:r>
              <a:rPr lang="fr-FR" sz="3200" dirty="0"/>
              <a:t> et constat des </a:t>
            </a:r>
            <a:r>
              <a:rPr lang="fr-FR" sz="3200" b="1" dirty="0"/>
              <a:t>progrès</a:t>
            </a:r>
            <a:r>
              <a:rPr lang="fr-FR" sz="3200" dirty="0"/>
              <a:t>. </a:t>
            </a:r>
          </a:p>
          <a:p>
            <a:pPr algn="just">
              <a:buClr>
                <a:schemeClr val="tx1"/>
              </a:buClr>
              <a:buSzPct val="105000"/>
              <a:buFont typeface="Arial" charset="0"/>
              <a:buChar char="•"/>
            </a:pPr>
            <a:endParaRPr lang="fr-FR" sz="3200" dirty="0"/>
          </a:p>
          <a:p>
            <a:pPr algn="just">
              <a:buClr>
                <a:schemeClr val="tx1"/>
              </a:buClr>
              <a:buSzPct val="105000"/>
              <a:buFont typeface="Wingdings" panose="05000000000000000000" pitchFamily="2" charset="2"/>
              <a:buChar char="q"/>
            </a:pPr>
            <a:r>
              <a:rPr lang="fr-FR" sz="3200" b="1" dirty="0">
                <a:latin typeface="+mj-lt"/>
              </a:rPr>
              <a:t> Évaluation différenciée.</a:t>
            </a:r>
            <a:endParaRPr lang="fr-FR" sz="3200" b="1" dirty="0"/>
          </a:p>
          <a:p>
            <a:pPr algn="just">
              <a:buClr>
                <a:schemeClr val="tx1"/>
              </a:buClr>
              <a:buSzPct val="105000"/>
              <a:buFont typeface="Arial" charset="0"/>
              <a:buChar char="•"/>
            </a:pPr>
            <a:endParaRPr lang="fr-FR" sz="3200" b="1" dirty="0">
              <a:latin typeface="+mj-lt"/>
            </a:endParaRPr>
          </a:p>
        </p:txBody>
      </p:sp>
      <p:sp>
        <p:nvSpPr>
          <p:cNvPr id="4" name="Rectangle à coins arrondis 3"/>
          <p:cNvSpPr/>
          <p:nvPr/>
        </p:nvSpPr>
        <p:spPr>
          <a:xfrm>
            <a:off x="473828" y="709757"/>
            <a:ext cx="1839069" cy="106680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r-FR" sz="2800" dirty="0">
                <a:solidFill>
                  <a:srgbClr val="FFFFFF"/>
                </a:solidFill>
              </a:rPr>
              <a:t>ÉTAPE  4</a:t>
            </a:r>
          </a:p>
        </p:txBody>
      </p:sp>
    </p:spTree>
    <p:extLst>
      <p:ext uri="{BB962C8B-B14F-4D97-AF65-F5344CB8AC3E}">
        <p14:creationId xmlns:p14="http://schemas.microsoft.com/office/powerpoint/2010/main" val="2928341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18" y="404665"/>
            <a:ext cx="7261248" cy="6617196"/>
          </a:xfrm>
          <a:prstGeom prst="rect">
            <a:avLst/>
          </a:prstGeom>
        </p:spPr>
        <p:txBody>
          <a:bodyPr wrap="square">
            <a:spAutoFit/>
          </a:bodyPr>
          <a:lstStyle/>
          <a:p>
            <a:pPr fontAlgn="auto">
              <a:spcBef>
                <a:spcPts val="0"/>
              </a:spcBef>
              <a:spcAft>
                <a:spcPts val="0"/>
              </a:spcAft>
            </a:pPr>
            <a:r>
              <a:rPr lang="fr-FR" sz="2800" dirty="0">
                <a:solidFill>
                  <a:srgbClr val="7030A0"/>
                </a:solidFill>
                <a:latin typeface="Calibri"/>
                <a:cs typeface="+mn-cs"/>
              </a:rPr>
              <a:t>II  MODALITES ET OUTILS</a:t>
            </a:r>
          </a:p>
          <a:p>
            <a:pPr fontAlgn="auto">
              <a:spcBef>
                <a:spcPts val="0"/>
              </a:spcBef>
              <a:spcAft>
                <a:spcPts val="0"/>
              </a:spcAft>
            </a:pPr>
            <a:endParaRPr lang="fr-FR" sz="2800" dirty="0">
              <a:solidFill>
                <a:srgbClr val="DFDCB7">
                  <a:lumMod val="10000"/>
                </a:srgbClr>
              </a:solidFill>
              <a:latin typeface="Calibri"/>
              <a:cs typeface="+mn-cs"/>
            </a:endParaRPr>
          </a:p>
          <a:p>
            <a:pPr fontAlgn="auto">
              <a:spcBef>
                <a:spcPts val="0"/>
              </a:spcBef>
              <a:spcAft>
                <a:spcPts val="0"/>
              </a:spcAft>
            </a:pPr>
            <a:r>
              <a:rPr lang="fr-FR" sz="3200" b="1" dirty="0">
                <a:solidFill>
                  <a:srgbClr val="DFDCB7">
                    <a:lumMod val="10000"/>
                  </a:srgbClr>
                </a:solidFill>
                <a:latin typeface="Calibri"/>
                <a:cs typeface="+mn-cs"/>
              </a:rPr>
              <a:t>Questions et outils possibles:</a:t>
            </a:r>
          </a:p>
          <a:p>
            <a:pPr fontAlgn="auto">
              <a:spcBef>
                <a:spcPts val="0"/>
              </a:spcBef>
              <a:spcAft>
                <a:spcPts val="0"/>
              </a:spcAft>
            </a:pPr>
            <a:endParaRPr lang="fr-FR" sz="2800" dirty="0">
              <a:solidFill>
                <a:srgbClr val="DFDCB7">
                  <a:lumMod val="10000"/>
                </a:srgbClr>
              </a:solidFill>
              <a:latin typeface="Calibri"/>
              <a:cs typeface="+mn-cs"/>
            </a:endParaRPr>
          </a:p>
          <a:p>
            <a:pPr marL="457200" indent="-457200" fontAlgn="auto">
              <a:spcBef>
                <a:spcPts val="0"/>
              </a:spcBef>
              <a:spcAft>
                <a:spcPts val="0"/>
              </a:spcAft>
              <a:buFont typeface="Wingdings" panose="05000000000000000000" pitchFamily="2" charset="2"/>
              <a:buChar char="Ø"/>
            </a:pPr>
            <a:r>
              <a:rPr lang="fr-FR" sz="2800" dirty="0">
                <a:solidFill>
                  <a:srgbClr val="DFDCB7">
                    <a:lumMod val="10000"/>
                  </a:srgbClr>
                </a:solidFill>
                <a:latin typeface="Calibri"/>
                <a:cs typeface="+mn-cs"/>
              </a:rPr>
              <a:t>Poser les questions oralement/par écrit</a:t>
            </a:r>
          </a:p>
          <a:p>
            <a:pPr marL="457200" indent="-457200" fontAlgn="auto">
              <a:spcBef>
                <a:spcPts val="0"/>
              </a:spcBef>
              <a:spcAft>
                <a:spcPts val="0"/>
              </a:spcAft>
              <a:buFont typeface="Wingdings" panose="05000000000000000000" pitchFamily="2" charset="2"/>
              <a:buChar char="Ø"/>
            </a:pPr>
            <a:r>
              <a:rPr lang="fr-FR" sz="2800" dirty="0">
                <a:solidFill>
                  <a:srgbClr val="DFDCB7">
                    <a:lumMod val="10000"/>
                  </a:srgbClr>
                </a:solidFill>
                <a:latin typeface="Calibri"/>
                <a:cs typeface="+mn-cs"/>
              </a:rPr>
              <a:t>Poser les questions une à une/toutes en même temps</a:t>
            </a:r>
          </a:p>
          <a:p>
            <a:pPr marL="457200" indent="-457200" fontAlgn="auto">
              <a:spcBef>
                <a:spcPts val="0"/>
              </a:spcBef>
              <a:spcAft>
                <a:spcPts val="0"/>
              </a:spcAft>
              <a:buFont typeface="Wingdings" panose="05000000000000000000" pitchFamily="2" charset="2"/>
              <a:buChar char="Ø"/>
            </a:pPr>
            <a:r>
              <a:rPr lang="fr-FR" sz="2800" dirty="0">
                <a:solidFill>
                  <a:srgbClr val="DFDCB7">
                    <a:lumMod val="10000"/>
                  </a:srgbClr>
                </a:solidFill>
                <a:latin typeface="Calibri"/>
                <a:cs typeface="+mn-cs"/>
              </a:rPr>
              <a:t>Poser les questions sous forme de calculs/de petits problèmes</a:t>
            </a:r>
          </a:p>
          <a:p>
            <a:pPr marL="457200" indent="-457200" fontAlgn="auto">
              <a:spcBef>
                <a:spcPts val="0"/>
              </a:spcBef>
              <a:spcAft>
                <a:spcPts val="0"/>
              </a:spcAft>
              <a:buFont typeface="Wingdings" panose="05000000000000000000" pitchFamily="2" charset="2"/>
              <a:buChar char="Ø"/>
            </a:pPr>
            <a:r>
              <a:rPr lang="fr-FR" sz="2800" dirty="0">
                <a:solidFill>
                  <a:srgbClr val="DFDCB7">
                    <a:lumMod val="10000"/>
                  </a:srgbClr>
                </a:solidFill>
                <a:latin typeface="Calibri"/>
                <a:cs typeface="+mn-cs"/>
              </a:rPr>
              <a:t>Temps limité pour chaque question/pas de contrainte de temps</a:t>
            </a:r>
          </a:p>
          <a:p>
            <a:pPr marL="457200" indent="-457200" fontAlgn="auto">
              <a:spcBef>
                <a:spcPts val="0"/>
              </a:spcBef>
              <a:spcAft>
                <a:spcPts val="0"/>
              </a:spcAft>
              <a:buFont typeface="Wingdings" panose="05000000000000000000" pitchFamily="2" charset="2"/>
              <a:buChar char="Ø"/>
            </a:pPr>
            <a:r>
              <a:rPr lang="fr-FR" sz="2800" dirty="0">
                <a:solidFill>
                  <a:srgbClr val="DFDCB7">
                    <a:lumMod val="10000"/>
                  </a:srgbClr>
                </a:solidFill>
                <a:latin typeface="Calibri"/>
                <a:cs typeface="+mn-cs"/>
              </a:rPr>
              <a:t>Correction à l’oral/à l’écrit</a:t>
            </a:r>
          </a:p>
          <a:p>
            <a:pPr marL="457200" indent="-457200" fontAlgn="auto">
              <a:spcBef>
                <a:spcPts val="0"/>
              </a:spcBef>
              <a:spcAft>
                <a:spcPts val="0"/>
              </a:spcAft>
              <a:buFont typeface="Wingdings" panose="05000000000000000000" pitchFamily="2" charset="2"/>
              <a:buChar char="Ø"/>
            </a:pPr>
            <a:r>
              <a:rPr lang="fr-FR" sz="2800" dirty="0">
                <a:solidFill>
                  <a:srgbClr val="DFDCB7">
                    <a:lumMod val="10000"/>
                  </a:srgbClr>
                </a:solidFill>
                <a:latin typeface="Calibri"/>
                <a:cs typeface="+mn-cs"/>
              </a:rPr>
              <a:t>Demander les réponses sur l’ardoise/sur feuille ou cahier</a:t>
            </a:r>
          </a:p>
          <a:p>
            <a:pPr fontAlgn="auto">
              <a:spcBef>
                <a:spcPts val="0"/>
              </a:spcBef>
              <a:spcAft>
                <a:spcPts val="0"/>
              </a:spcAft>
            </a:pPr>
            <a:endParaRPr lang="fr-FR" sz="2800" dirty="0">
              <a:solidFill>
                <a:srgbClr val="DFDCB7">
                  <a:lumMod val="10000"/>
                </a:srgbClr>
              </a:solidFill>
              <a:latin typeface="Calibri"/>
              <a:cs typeface="+mn-cs"/>
            </a:endParaRPr>
          </a:p>
        </p:txBody>
      </p:sp>
    </p:spTree>
    <p:extLst>
      <p:ext uri="{BB962C8B-B14F-4D97-AF65-F5344CB8AC3E}">
        <p14:creationId xmlns:p14="http://schemas.microsoft.com/office/powerpoint/2010/main" val="442427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re 1"/>
          <p:cNvSpPr>
            <a:spLocks noGrp="1"/>
          </p:cNvSpPr>
          <p:nvPr>
            <p:ph type="title"/>
          </p:nvPr>
        </p:nvSpPr>
        <p:spPr/>
        <p:txBody>
          <a:bodyPr/>
          <a:lstStyle/>
          <a:p>
            <a:pPr eaLnBrk="1" hangingPunct="1"/>
            <a:r>
              <a:rPr lang="fr-FR" smtClean="0"/>
              <a:t>Conclusion : les points de vigilance</a:t>
            </a:r>
          </a:p>
        </p:txBody>
      </p:sp>
      <p:sp>
        <p:nvSpPr>
          <p:cNvPr id="3" name="Espace réservé du contenu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fr-FR" smtClean="0"/>
              <a:t>un </a:t>
            </a:r>
            <a:r>
              <a:rPr lang="fr-FR" dirty="0"/>
              <a:t>travail important </a:t>
            </a:r>
            <a:r>
              <a:rPr lang="fr-FR" b="1" dirty="0"/>
              <a:t>sur le </a:t>
            </a:r>
            <a:r>
              <a:rPr lang="fr-FR" b="1" dirty="0" smtClean="0"/>
              <a:t>sens, avec verbalisation</a:t>
            </a:r>
          </a:p>
          <a:p>
            <a:pPr eaLnBrk="1" fontAlgn="auto" hangingPunct="1">
              <a:spcAft>
                <a:spcPts val="0"/>
              </a:spcAft>
              <a:buFont typeface="Arial" pitchFamily="34" charset="0"/>
              <a:buChar char="•"/>
              <a:defRPr/>
            </a:pPr>
            <a:r>
              <a:rPr lang="fr-FR" b="1" dirty="0" smtClean="0"/>
              <a:t>« Faire parler les nombres »</a:t>
            </a:r>
          </a:p>
          <a:p>
            <a:pPr eaLnBrk="1" fontAlgn="auto" hangingPunct="1">
              <a:spcAft>
                <a:spcPts val="0"/>
              </a:spcAft>
              <a:buFont typeface="Arial" pitchFamily="34" charset="0"/>
              <a:buChar char="•"/>
              <a:defRPr/>
            </a:pPr>
            <a:r>
              <a:rPr lang="fr-FR" b="1" dirty="0"/>
              <a:t>Le choix des procédures</a:t>
            </a:r>
            <a:r>
              <a:rPr lang="fr-FR" dirty="0"/>
              <a:t> (et donc des variables en amont</a:t>
            </a:r>
            <a:r>
              <a:rPr lang="fr-FR" dirty="0" smtClean="0"/>
              <a:t>)</a:t>
            </a:r>
            <a:r>
              <a:rPr lang="fr-FR" dirty="0"/>
              <a:t> </a:t>
            </a:r>
            <a:r>
              <a:rPr lang="fr-FR" dirty="0" smtClean="0"/>
              <a:t>:</a:t>
            </a:r>
            <a:endParaRPr lang="fr-FR" dirty="0"/>
          </a:p>
          <a:p>
            <a:pPr eaLnBrk="1" fontAlgn="auto" hangingPunct="1">
              <a:spcAft>
                <a:spcPts val="0"/>
              </a:spcAft>
              <a:buFont typeface="Arial" pitchFamily="34" charset="0"/>
              <a:buChar char="•"/>
              <a:defRPr/>
            </a:pPr>
            <a:endParaRPr lang="fr-FR" dirty="0"/>
          </a:p>
        </p:txBody>
      </p:sp>
      <p:sp>
        <p:nvSpPr>
          <p:cNvPr id="4" name="Espace réservé du numéro de diapositive 3"/>
          <p:cNvSpPr>
            <a:spLocks noGrp="1"/>
          </p:cNvSpPr>
          <p:nvPr>
            <p:ph type="sldNum" sz="quarter" idx="12"/>
          </p:nvPr>
        </p:nvSpPr>
        <p:spPr/>
        <p:txBody>
          <a:bodyPr/>
          <a:lstStyle/>
          <a:p>
            <a:pPr>
              <a:defRPr/>
            </a:pPr>
            <a:fld id="{DBD5F960-7CB9-41D2-8623-F4376B97ACD0}" type="slidenum">
              <a:rPr lang="fr-FR"/>
              <a:pPr>
                <a:defRPr/>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E46BA0D-76DA-474B-86BF-076F8CAF020C}" type="slidenum">
              <a:rPr lang="fr-FR"/>
              <a:pPr>
                <a:defRPr/>
              </a:pPr>
              <a:t>5</a:t>
            </a:fld>
            <a:endParaRPr lang="fr-FR"/>
          </a:p>
        </p:txBody>
      </p:sp>
      <p:sp>
        <p:nvSpPr>
          <p:cNvPr id="217091" name="ZoneTexte 7"/>
          <p:cNvSpPr txBox="1">
            <a:spLocks noChangeArrowheads="1"/>
          </p:cNvSpPr>
          <p:nvPr/>
        </p:nvSpPr>
        <p:spPr bwMode="auto">
          <a:xfrm>
            <a:off x="322327" y="169867"/>
            <a:ext cx="8428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a:latin typeface="Calibri" pitchFamily="34" charset="0"/>
              </a:rPr>
              <a:t>Déroulement du présentiel 1 : 2H</a:t>
            </a:r>
          </a:p>
        </p:txBody>
      </p:sp>
      <p:sp>
        <p:nvSpPr>
          <p:cNvPr id="13" name="Rectangle à coins arrondis 12"/>
          <p:cNvSpPr/>
          <p:nvPr/>
        </p:nvSpPr>
        <p:spPr>
          <a:xfrm>
            <a:off x="2890838" y="4764216"/>
            <a:ext cx="4392612" cy="87153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chemeClr val="tx1"/>
                </a:solidFill>
              </a:rPr>
              <a:t>La suite : à l’école…</a:t>
            </a:r>
          </a:p>
        </p:txBody>
      </p:sp>
      <p:sp>
        <p:nvSpPr>
          <p:cNvPr id="14" name="Rectangle à coins arrondis 13"/>
          <p:cNvSpPr/>
          <p:nvPr/>
        </p:nvSpPr>
        <p:spPr>
          <a:xfrm>
            <a:off x="2941638" y="3001971"/>
            <a:ext cx="4392612" cy="909637"/>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chemeClr val="tx1"/>
                </a:solidFill>
              </a:rPr>
              <a:t>Enseigner Le calcul</a:t>
            </a:r>
          </a:p>
        </p:txBody>
      </p:sp>
      <p:sp>
        <p:nvSpPr>
          <p:cNvPr id="15" name="Rectangle à coins arrondis 14"/>
          <p:cNvSpPr/>
          <p:nvPr/>
        </p:nvSpPr>
        <p:spPr>
          <a:xfrm>
            <a:off x="2941638" y="1328740"/>
            <a:ext cx="4392612" cy="80803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a:solidFill>
                  <a:schemeClr val="tx1"/>
                </a:solidFill>
              </a:rPr>
              <a:t>TEMPS COMMUN</a:t>
            </a:r>
          </a:p>
        </p:txBody>
      </p:sp>
      <p:pic>
        <p:nvPicPr>
          <p:cNvPr id="217095"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116013" y="1952753"/>
            <a:ext cx="449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lèche vers le bas 16"/>
          <p:cNvSpPr/>
          <p:nvPr/>
        </p:nvSpPr>
        <p:spPr>
          <a:xfrm>
            <a:off x="5064125" y="4000500"/>
            <a:ext cx="46038" cy="573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Flèche vers le bas 17"/>
          <p:cNvSpPr/>
          <p:nvPr/>
        </p:nvSpPr>
        <p:spPr>
          <a:xfrm>
            <a:off x="5064125" y="2181225"/>
            <a:ext cx="46038" cy="573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4" name="Image 3"/>
          <p:cNvPicPr>
            <a:picLocks noChangeAspect="1"/>
          </p:cNvPicPr>
          <p:nvPr/>
        </p:nvPicPr>
        <p:blipFill>
          <a:blip r:embed="rId4">
            <a:duotone>
              <a:schemeClr val="accent2">
                <a:shade val="45000"/>
                <a:satMod val="135000"/>
              </a:schemeClr>
              <a:prstClr val="white"/>
            </a:duotone>
          </a:blip>
          <a:stretch>
            <a:fillRect/>
          </a:stretch>
        </p:blipFill>
        <p:spPr>
          <a:xfrm>
            <a:off x="1425267" y="4746714"/>
            <a:ext cx="879047" cy="884774"/>
          </a:xfrm>
          <a:prstGeom prst="rect">
            <a:avLst/>
          </a:prstGeom>
        </p:spPr>
      </p:pic>
      <p:pic>
        <p:nvPicPr>
          <p:cNvPr id="16" name="Image 15"/>
          <p:cNvPicPr>
            <a:picLocks noChangeAspect="1"/>
          </p:cNvPicPr>
          <p:nvPr/>
        </p:nvPicPr>
        <p:blipFill>
          <a:blip r:embed="rId4">
            <a:duotone>
              <a:schemeClr val="accent6">
                <a:shade val="45000"/>
                <a:satMod val="135000"/>
              </a:schemeClr>
              <a:prstClr val="white"/>
            </a:duotone>
          </a:blip>
          <a:stretch>
            <a:fillRect/>
          </a:stretch>
        </p:blipFill>
        <p:spPr>
          <a:xfrm>
            <a:off x="1415707" y="1189242"/>
            <a:ext cx="879047" cy="884774"/>
          </a:xfrm>
          <a:prstGeom prst="rect">
            <a:avLst/>
          </a:prstGeom>
        </p:spPr>
      </p:pic>
      <p:pic>
        <p:nvPicPr>
          <p:cNvPr id="19" name="Image 18"/>
          <p:cNvPicPr>
            <a:picLocks noChangeAspect="1"/>
          </p:cNvPicPr>
          <p:nvPr/>
        </p:nvPicPr>
        <p:blipFill>
          <a:blip r:embed="rId4">
            <a:duotone>
              <a:schemeClr val="accent1">
                <a:shade val="45000"/>
                <a:satMod val="135000"/>
              </a:schemeClr>
              <a:prstClr val="white"/>
            </a:duotone>
          </a:blip>
          <a:stretch>
            <a:fillRect/>
          </a:stretch>
        </p:blipFill>
        <p:spPr>
          <a:xfrm>
            <a:off x="1340680" y="2967978"/>
            <a:ext cx="879047" cy="884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a:spcBef>
                <a:spcPct val="20000"/>
              </a:spcBef>
            </a:pPr>
            <a:r>
              <a:rPr lang="fr-FR" sz="3200" b="1" dirty="0">
                <a:solidFill>
                  <a:prstClr val="black"/>
                </a:solidFill>
                <a:ea typeface="+mn-ea"/>
                <a:cs typeface="+mn-cs"/>
              </a:rPr>
              <a:t>Activité à réaliser</a:t>
            </a:r>
            <a:br>
              <a:rPr lang="fr-FR" sz="3200" b="1" dirty="0">
                <a:solidFill>
                  <a:prstClr val="black"/>
                </a:solidFill>
                <a:ea typeface="+mn-ea"/>
                <a:cs typeface="+mn-cs"/>
              </a:rPr>
            </a:br>
            <a:endParaRPr lang="fr-FR" dirty="0"/>
          </a:p>
        </p:txBody>
      </p:sp>
      <p:sp>
        <p:nvSpPr>
          <p:cNvPr id="3" name="Espace réservé du contenu 2"/>
          <p:cNvSpPr>
            <a:spLocks noGrp="1"/>
          </p:cNvSpPr>
          <p:nvPr>
            <p:ph idx="1"/>
          </p:nvPr>
        </p:nvSpPr>
        <p:spPr>
          <a:xfrm>
            <a:off x="457200" y="908720"/>
            <a:ext cx="8229600" cy="5760640"/>
          </a:xfrm>
        </p:spPr>
        <p:txBody>
          <a:bodyPr/>
          <a:lstStyle/>
          <a:p>
            <a:r>
              <a:rPr lang="fr-FR" dirty="0" smtClean="0"/>
              <a:t>Concevoir une séquence sur un objectif de calcul mental, par exemple multiplier par 25,</a:t>
            </a:r>
          </a:p>
          <a:p>
            <a:endParaRPr lang="fr-FR" dirty="0" smtClean="0"/>
          </a:p>
          <a:p>
            <a:pPr>
              <a:buFont typeface="Arial"/>
              <a:buChar char="•"/>
            </a:pPr>
            <a:r>
              <a:rPr lang="fr-FR" dirty="0" smtClean="0"/>
              <a:t>Tester cette séquence en classe,</a:t>
            </a:r>
          </a:p>
          <a:p>
            <a:pPr>
              <a:buFont typeface="Arial"/>
              <a:buChar char="•"/>
            </a:pPr>
            <a:endParaRPr lang="fr-FR" dirty="0" smtClean="0"/>
          </a:p>
          <a:p>
            <a:pPr>
              <a:buFont typeface="Arial"/>
              <a:buChar char="•"/>
            </a:pPr>
            <a:r>
              <a:rPr lang="fr-FR" dirty="0" smtClean="0"/>
              <a:t>analyser les procédures des élèves en vous appuyant sur les apports du présentiel n°1,</a:t>
            </a:r>
          </a:p>
          <a:p>
            <a:pPr>
              <a:buFont typeface="Arial"/>
              <a:buChar char="•"/>
            </a:pPr>
            <a:endParaRPr lang="fr-FR" dirty="0" smtClean="0"/>
          </a:p>
          <a:p>
            <a:pPr>
              <a:buFont typeface="Arial"/>
              <a:buChar char="•"/>
            </a:pPr>
            <a:r>
              <a:rPr lang="fr-FR" dirty="0" smtClean="0"/>
              <a:t>consolider vos connaissances ; ressources </a:t>
            </a:r>
            <a:r>
              <a:rPr lang="fr-FR" dirty="0" err="1" smtClean="0"/>
              <a:t>eduscol</a:t>
            </a:r>
            <a:r>
              <a:rPr lang="fr-FR" dirty="0" smtClean="0"/>
              <a:t>...</a:t>
            </a:r>
            <a:br>
              <a:rPr lang="fr-FR" dirty="0" smtClean="0"/>
            </a:br>
            <a:endParaRPr lang="fr-FR" dirty="0" smtClean="0"/>
          </a:p>
        </p:txBody>
      </p:sp>
      <p:sp>
        <p:nvSpPr>
          <p:cNvPr id="4" name="Espace réservé du numéro de diapositive 3"/>
          <p:cNvSpPr>
            <a:spLocks noGrp="1"/>
          </p:cNvSpPr>
          <p:nvPr>
            <p:ph type="sldNum" sz="quarter" idx="12"/>
          </p:nvPr>
        </p:nvSpPr>
        <p:spPr/>
        <p:txBody>
          <a:bodyPr/>
          <a:lstStyle/>
          <a:p>
            <a:pPr>
              <a:defRPr/>
            </a:pPr>
            <a:fld id="{01936C9D-5856-4EA2-8BCA-C4B07EB7B4AA}" type="slidenum">
              <a:rPr lang="fr-FR" smtClean="0"/>
              <a:pPr>
                <a:defRPr/>
              </a:pPr>
              <a:t>50</a:t>
            </a:fld>
            <a:endParaRPr lang="fr-FR"/>
          </a:p>
        </p:txBody>
      </p:sp>
    </p:spTree>
    <p:extLst>
      <p:ext uri="{BB962C8B-B14F-4D97-AF65-F5344CB8AC3E}">
        <p14:creationId xmlns:p14="http://schemas.microsoft.com/office/powerpoint/2010/main" val="3602404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5A434E6-B31D-4A0D-BCBB-3BFD5CB76CE8}" type="slidenum">
              <a:rPr lang="fr-FR"/>
              <a:pPr>
                <a:defRPr/>
              </a:pPr>
              <a:t>51</a:t>
            </a:fld>
            <a:endParaRPr lang="fr-FR"/>
          </a:p>
        </p:txBody>
      </p:sp>
      <p:sp>
        <p:nvSpPr>
          <p:cNvPr id="263171" name="ZoneTexte 7"/>
          <p:cNvSpPr txBox="1">
            <a:spLocks noChangeArrowheads="1"/>
          </p:cNvSpPr>
          <p:nvPr/>
        </p:nvSpPr>
        <p:spPr bwMode="auto">
          <a:xfrm>
            <a:off x="322327" y="169867"/>
            <a:ext cx="8428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a:latin typeface="Calibri" pitchFamily="34" charset="0"/>
              </a:rPr>
              <a:t>Organisation de la partie in situ : 5 H</a:t>
            </a:r>
          </a:p>
        </p:txBody>
      </p:sp>
      <p:sp>
        <p:nvSpPr>
          <p:cNvPr id="14" name="Rectangle à coins arrondis 13"/>
          <p:cNvSpPr/>
          <p:nvPr/>
        </p:nvSpPr>
        <p:spPr>
          <a:xfrm>
            <a:off x="64" y="620713"/>
            <a:ext cx="4392613" cy="295275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2800" dirty="0">
                <a:solidFill>
                  <a:schemeClr val="tx1"/>
                </a:solidFill>
              </a:rPr>
              <a:t>LECTURE DES RESSOURCES EDUSCOL </a:t>
            </a:r>
            <a:endParaRPr lang="fr-FR" sz="2800" dirty="0" smtClean="0">
              <a:solidFill>
                <a:schemeClr val="tx1"/>
              </a:solidFill>
            </a:endParaRPr>
          </a:p>
          <a:p>
            <a:pPr lvl="0"/>
            <a:r>
              <a:rPr lang="fr-FR" sz="2800" dirty="0">
                <a:solidFill>
                  <a:schemeClr val="tx1"/>
                </a:solidFill>
              </a:rPr>
              <a:t>-</a:t>
            </a:r>
            <a:r>
              <a:rPr lang="fr-FR" b="1" dirty="0" smtClean="0">
                <a:solidFill>
                  <a:srgbClr val="4472C4">
                    <a:lumMod val="75000"/>
                  </a:srgbClr>
                </a:solidFill>
                <a:latin typeface="Arial" charset="0"/>
                <a:cs typeface="Arial" charset="0"/>
              </a:rPr>
              <a:t>Le </a:t>
            </a:r>
            <a:r>
              <a:rPr lang="fr-FR" b="1" dirty="0">
                <a:solidFill>
                  <a:srgbClr val="4472C4">
                    <a:lumMod val="75000"/>
                  </a:srgbClr>
                </a:solidFill>
                <a:latin typeface="Arial" charset="0"/>
                <a:cs typeface="Arial" charset="0"/>
              </a:rPr>
              <a:t>calcul aux cycles 2 et </a:t>
            </a:r>
            <a:r>
              <a:rPr lang="fr-FR" b="1" dirty="0" smtClean="0">
                <a:solidFill>
                  <a:srgbClr val="4472C4">
                    <a:lumMod val="75000"/>
                  </a:srgbClr>
                </a:solidFill>
                <a:latin typeface="Arial" charset="0"/>
                <a:cs typeface="Arial" charset="0"/>
              </a:rPr>
              <a:t>3</a:t>
            </a:r>
          </a:p>
          <a:p>
            <a:pPr lvl="0"/>
            <a:r>
              <a:rPr lang="fr-FR" b="1" dirty="0" smtClean="0">
                <a:solidFill>
                  <a:srgbClr val="4472C4">
                    <a:lumMod val="75000"/>
                  </a:srgbClr>
                </a:solidFill>
                <a:latin typeface="Arial" charset="0"/>
                <a:cs typeface="Arial" charset="0"/>
              </a:rPr>
              <a:t>- Le calcul en ligne au cycle 3</a:t>
            </a:r>
          </a:p>
          <a:p>
            <a:pPr lvl="0"/>
            <a:endParaRPr lang="fr-FR" b="1" dirty="0">
              <a:solidFill>
                <a:srgbClr val="4472C4">
                  <a:lumMod val="75000"/>
                </a:srgbClr>
              </a:solidFill>
              <a:latin typeface="Arial" charset="0"/>
              <a:cs typeface="Arial" charset="0"/>
            </a:endParaRPr>
          </a:p>
          <a:p>
            <a:pPr algn="ctr" fontAlgn="auto">
              <a:spcBef>
                <a:spcPts val="0"/>
              </a:spcBef>
              <a:spcAft>
                <a:spcPts val="0"/>
              </a:spcAft>
              <a:defRPr/>
            </a:pPr>
            <a:endParaRPr lang="fr-FR" sz="2800" dirty="0">
              <a:solidFill>
                <a:schemeClr val="tx1"/>
              </a:solidFill>
            </a:endParaRPr>
          </a:p>
        </p:txBody>
      </p:sp>
      <p:sp>
        <p:nvSpPr>
          <p:cNvPr id="15" name="Rectangle à coins arrondis 14"/>
          <p:cNvSpPr/>
          <p:nvPr/>
        </p:nvSpPr>
        <p:spPr>
          <a:xfrm>
            <a:off x="327089" y="3573591"/>
            <a:ext cx="4392613" cy="30575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dirty="0">
                <a:solidFill>
                  <a:schemeClr val="tx1"/>
                </a:solidFill>
              </a:rPr>
              <a:t>MISE EN ŒUVRE EN CLASSE DE CM1 et CM2 </a:t>
            </a:r>
          </a:p>
          <a:p>
            <a:pPr algn="ctr" fontAlgn="auto">
              <a:spcBef>
                <a:spcPts val="0"/>
              </a:spcBef>
              <a:spcAft>
                <a:spcPts val="0"/>
              </a:spcAft>
              <a:defRPr/>
            </a:pPr>
            <a:r>
              <a:rPr lang="fr-FR" sz="2400" dirty="0">
                <a:solidFill>
                  <a:schemeClr val="tx1"/>
                </a:solidFill>
              </a:rPr>
              <a:t>1) </a:t>
            </a:r>
            <a:r>
              <a:rPr lang="fr-FR" sz="2400" dirty="0" smtClean="0">
                <a:solidFill>
                  <a:schemeClr val="tx1"/>
                </a:solidFill>
              </a:rPr>
              <a:t>Une </a:t>
            </a:r>
            <a:r>
              <a:rPr lang="fr-FR" sz="2400" dirty="0">
                <a:solidFill>
                  <a:schemeClr val="tx1"/>
                </a:solidFill>
              </a:rPr>
              <a:t>séquence sur un objectif de calcul </a:t>
            </a:r>
            <a:r>
              <a:rPr lang="fr-FR" sz="2400" dirty="0" smtClean="0">
                <a:solidFill>
                  <a:schemeClr val="tx1"/>
                </a:solidFill>
              </a:rPr>
              <a:t>mental</a:t>
            </a:r>
            <a:endParaRPr lang="fr-FR" sz="2400" dirty="0">
              <a:solidFill>
                <a:schemeClr val="tx1"/>
              </a:solidFill>
            </a:endParaRPr>
          </a:p>
          <a:p>
            <a:pPr algn="ctr" fontAlgn="auto">
              <a:spcBef>
                <a:spcPts val="0"/>
              </a:spcBef>
              <a:spcAft>
                <a:spcPts val="0"/>
              </a:spcAft>
              <a:defRPr/>
            </a:pPr>
            <a:r>
              <a:rPr lang="fr-FR" sz="2400" dirty="0" smtClean="0">
                <a:solidFill>
                  <a:schemeClr val="tx1"/>
                </a:solidFill>
              </a:rPr>
              <a:t>…</a:t>
            </a:r>
            <a:endParaRPr lang="fr-FR" sz="2400" dirty="0">
              <a:solidFill>
                <a:schemeClr val="tx1"/>
              </a:solidFill>
            </a:endParaRPr>
          </a:p>
          <a:p>
            <a:pPr algn="ctr" fontAlgn="auto">
              <a:spcBef>
                <a:spcPts val="0"/>
              </a:spcBef>
              <a:spcAft>
                <a:spcPts val="0"/>
              </a:spcAft>
              <a:defRPr/>
            </a:pPr>
            <a:endParaRPr lang="fr-FR" sz="2400" dirty="0">
              <a:solidFill>
                <a:schemeClr val="tx1"/>
              </a:solidFill>
            </a:endParaRPr>
          </a:p>
        </p:txBody>
      </p:sp>
      <p:sp>
        <p:nvSpPr>
          <p:cNvPr id="20" name="Rectangle à coins arrondis 19"/>
          <p:cNvSpPr/>
          <p:nvPr/>
        </p:nvSpPr>
        <p:spPr>
          <a:xfrm>
            <a:off x="4652963" y="1286003"/>
            <a:ext cx="4392612" cy="389096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chemeClr val="tx1"/>
                </a:solidFill>
              </a:rPr>
              <a:t>ANALYSE des situations mises en œuvre en classe à l’aide de la grille </a:t>
            </a:r>
            <a:r>
              <a:rPr lang="fr-FR" sz="2800" dirty="0" smtClean="0">
                <a:solidFill>
                  <a:schemeClr val="tx1"/>
                </a:solidFill>
              </a:rPr>
              <a:t>d’analyse</a:t>
            </a:r>
            <a:endParaRPr lang="fr-FR" sz="28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re 1"/>
          <p:cNvSpPr>
            <a:spLocks noGrp="1"/>
          </p:cNvSpPr>
          <p:nvPr>
            <p:ph type="title"/>
          </p:nvPr>
        </p:nvSpPr>
        <p:spPr>
          <a:xfrm>
            <a:off x="457200" y="274766"/>
            <a:ext cx="8229600" cy="561975"/>
          </a:xfrm>
        </p:spPr>
        <p:txBody>
          <a:bodyPr/>
          <a:lstStyle/>
          <a:p>
            <a:pPr eaLnBrk="1" hangingPunct="1"/>
            <a:r>
              <a:rPr lang="fr-FR" sz="2800" b="1" dirty="0" smtClean="0"/>
              <a:t>Le calcul - </a:t>
            </a:r>
            <a:r>
              <a:rPr lang="fr-FR" sz="3200" b="1" dirty="0" smtClean="0"/>
              <a:t>présentation partie in situ</a:t>
            </a:r>
          </a:p>
        </p:txBody>
      </p:sp>
      <p:sp>
        <p:nvSpPr>
          <p:cNvPr id="5" name="Espace réservé du numéro de diapositive 4"/>
          <p:cNvSpPr>
            <a:spLocks noGrp="1"/>
          </p:cNvSpPr>
          <p:nvPr>
            <p:ph type="sldNum" sz="quarter" idx="12"/>
          </p:nvPr>
        </p:nvSpPr>
        <p:spPr/>
        <p:txBody>
          <a:bodyPr/>
          <a:lstStyle/>
          <a:p>
            <a:pPr>
              <a:defRPr/>
            </a:pPr>
            <a:fld id="{209EC87B-8220-46CF-8009-B12152D27681}" type="slidenum">
              <a:rPr lang="fr-FR"/>
              <a:pPr>
                <a:defRPr/>
              </a:pPr>
              <a:t>52</a:t>
            </a:fld>
            <a:endParaRPr lang="fr-FR"/>
          </a:p>
        </p:txBody>
      </p:sp>
      <p:sp>
        <p:nvSpPr>
          <p:cNvPr id="265220" name="ZoneTexte 2"/>
          <p:cNvSpPr txBox="1">
            <a:spLocks noChangeArrowheads="1"/>
          </p:cNvSpPr>
          <p:nvPr/>
        </p:nvSpPr>
        <p:spPr bwMode="auto">
          <a:xfrm>
            <a:off x="368364" y="2046288"/>
            <a:ext cx="3482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400" b="1">
                <a:latin typeface="Calibri" pitchFamily="34" charset="0"/>
              </a:rPr>
              <a:t>Présentiel 1  </a:t>
            </a:r>
          </a:p>
          <a:p>
            <a:pPr algn="ctr" eaLnBrk="1" hangingPunct="1"/>
            <a:r>
              <a:rPr lang="fr-FR" sz="2400" b="1">
                <a:latin typeface="Calibri" pitchFamily="34" charset="0"/>
              </a:rPr>
              <a:t> </a:t>
            </a:r>
          </a:p>
        </p:txBody>
      </p:sp>
      <p:sp>
        <p:nvSpPr>
          <p:cNvPr id="265221" name="ZoneTexte 5"/>
          <p:cNvSpPr txBox="1">
            <a:spLocks noChangeArrowheads="1"/>
          </p:cNvSpPr>
          <p:nvPr/>
        </p:nvSpPr>
        <p:spPr bwMode="auto">
          <a:xfrm>
            <a:off x="368321" y="3573466"/>
            <a:ext cx="3889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400" b="1">
                <a:latin typeface="Calibri" pitchFamily="34" charset="0"/>
              </a:rPr>
              <a:t>In situ : au sein de la classe, de l’école</a:t>
            </a:r>
          </a:p>
          <a:p>
            <a:pPr algn="ctr" eaLnBrk="1" hangingPunct="1"/>
            <a:endParaRPr lang="fr-FR" sz="2400" b="1">
              <a:latin typeface="Calibri" pitchFamily="34" charset="0"/>
            </a:endParaRPr>
          </a:p>
        </p:txBody>
      </p:sp>
      <p:sp>
        <p:nvSpPr>
          <p:cNvPr id="265222" name="ZoneTexte 6"/>
          <p:cNvSpPr txBox="1">
            <a:spLocks noChangeArrowheads="1"/>
          </p:cNvSpPr>
          <p:nvPr/>
        </p:nvSpPr>
        <p:spPr bwMode="auto">
          <a:xfrm>
            <a:off x="166688" y="5468938"/>
            <a:ext cx="3887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a:latin typeface="Calibri" pitchFamily="34" charset="0"/>
              </a:rPr>
              <a:t>Présentiel 2 </a:t>
            </a:r>
          </a:p>
        </p:txBody>
      </p:sp>
      <p:cxnSp>
        <p:nvCxnSpPr>
          <p:cNvPr id="8" name="Connecteur droit 7"/>
          <p:cNvCxnSpPr/>
          <p:nvPr/>
        </p:nvCxnSpPr>
        <p:spPr>
          <a:xfrm>
            <a:off x="519177" y="3357563"/>
            <a:ext cx="7775575" cy="0"/>
          </a:xfrm>
          <a:prstGeom prst="line">
            <a:avLst/>
          </a:prstGeom>
          <a:ln w="28575">
            <a:solidFill>
              <a:srgbClr val="0283C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27114" y="4941888"/>
            <a:ext cx="7777163" cy="0"/>
          </a:xfrm>
          <a:prstGeom prst="line">
            <a:avLst/>
          </a:prstGeom>
          <a:ln w="28575">
            <a:solidFill>
              <a:srgbClr val="0283C0"/>
            </a:solidFill>
          </a:ln>
        </p:spPr>
        <p:style>
          <a:lnRef idx="1">
            <a:schemeClr val="accent1"/>
          </a:lnRef>
          <a:fillRef idx="0">
            <a:schemeClr val="accent1"/>
          </a:fillRef>
          <a:effectRef idx="0">
            <a:schemeClr val="accent1"/>
          </a:effectRef>
          <a:fontRef idx="minor">
            <a:schemeClr val="tx1"/>
          </a:fontRef>
        </p:style>
      </p:cxnSp>
      <p:sp>
        <p:nvSpPr>
          <p:cNvPr id="265225" name="ZoneTexte 9"/>
          <p:cNvSpPr txBox="1">
            <a:spLocks noChangeArrowheads="1"/>
          </p:cNvSpPr>
          <p:nvPr/>
        </p:nvSpPr>
        <p:spPr bwMode="auto">
          <a:xfrm>
            <a:off x="4240213" y="1836866"/>
            <a:ext cx="4064000" cy="101566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000" b="1" dirty="0">
                <a:solidFill>
                  <a:srgbClr val="C00000"/>
                </a:solidFill>
                <a:latin typeface="Calibri" pitchFamily="34" charset="0"/>
              </a:rPr>
              <a:t>Appréhender </a:t>
            </a:r>
            <a:r>
              <a:rPr lang="fr-FR" sz="2000" b="1" dirty="0" smtClean="0">
                <a:solidFill>
                  <a:srgbClr val="C00000"/>
                </a:solidFill>
                <a:latin typeface="Calibri" pitchFamily="34" charset="0"/>
              </a:rPr>
              <a:t>des </a:t>
            </a:r>
            <a:r>
              <a:rPr lang="fr-FR" sz="2000" b="1" dirty="0">
                <a:solidFill>
                  <a:srgbClr val="C00000"/>
                </a:solidFill>
                <a:latin typeface="Calibri" pitchFamily="34" charset="0"/>
              </a:rPr>
              <a:t>problématiques d’enseignement </a:t>
            </a:r>
            <a:r>
              <a:rPr lang="fr-FR" sz="2000" b="1" dirty="0" smtClean="0">
                <a:solidFill>
                  <a:srgbClr val="C00000"/>
                </a:solidFill>
                <a:latin typeface="Calibri" pitchFamily="34" charset="0"/>
              </a:rPr>
              <a:t>du calcul </a:t>
            </a:r>
            <a:r>
              <a:rPr lang="fr-FR" sz="2000" b="1" dirty="0">
                <a:solidFill>
                  <a:srgbClr val="C00000"/>
                </a:solidFill>
                <a:latin typeface="Calibri" pitchFamily="34" charset="0"/>
              </a:rPr>
              <a:t>2H</a:t>
            </a:r>
          </a:p>
          <a:p>
            <a:pPr algn="ctr" eaLnBrk="1" hangingPunct="1"/>
            <a:endParaRPr lang="fr-FR" sz="2000" b="1" dirty="0">
              <a:solidFill>
                <a:srgbClr val="C00000"/>
              </a:solidFill>
              <a:latin typeface="Calibri" pitchFamily="34" charset="0"/>
            </a:endParaRPr>
          </a:p>
        </p:txBody>
      </p:sp>
      <p:sp>
        <p:nvSpPr>
          <p:cNvPr id="265226" name="ZoneTexte 10"/>
          <p:cNvSpPr txBox="1">
            <a:spLocks noChangeArrowheads="1"/>
          </p:cNvSpPr>
          <p:nvPr/>
        </p:nvSpPr>
        <p:spPr bwMode="auto">
          <a:xfrm>
            <a:off x="4414902" y="3573463"/>
            <a:ext cx="3889375" cy="10160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000" b="1">
                <a:solidFill>
                  <a:srgbClr val="C00000"/>
                </a:solidFill>
                <a:latin typeface="Calibri" pitchFamily="34" charset="0"/>
              </a:rPr>
              <a:t>Mettre en œuvre en classe et confronter à l’école les démarches proposées au présentiel initial 5H</a:t>
            </a:r>
          </a:p>
        </p:txBody>
      </p:sp>
      <p:sp>
        <p:nvSpPr>
          <p:cNvPr id="265227" name="ZoneTexte 11"/>
          <p:cNvSpPr txBox="1">
            <a:spLocks noChangeArrowheads="1"/>
          </p:cNvSpPr>
          <p:nvPr/>
        </p:nvSpPr>
        <p:spPr bwMode="auto">
          <a:xfrm>
            <a:off x="4414902" y="5654675"/>
            <a:ext cx="3889375" cy="400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2000" b="1">
                <a:solidFill>
                  <a:srgbClr val="C00000"/>
                </a:solidFill>
                <a:latin typeface="Calibri" pitchFamily="34" charset="0"/>
              </a:rPr>
              <a:t>Partager, mutualiser 2H</a:t>
            </a:r>
          </a:p>
        </p:txBody>
      </p:sp>
      <p:sp>
        <p:nvSpPr>
          <p:cNvPr id="13" name="ZoneTexte 12"/>
          <p:cNvSpPr txBox="1"/>
          <p:nvPr/>
        </p:nvSpPr>
        <p:spPr>
          <a:xfrm>
            <a:off x="647700" y="1168400"/>
            <a:ext cx="7848600" cy="400050"/>
          </a:xfrm>
          <a:prstGeom prst="rect">
            <a:avLst/>
          </a:prstGeom>
          <a:solidFill>
            <a:schemeClr val="accent3">
              <a:lumMod val="60000"/>
              <a:lumOff val="40000"/>
            </a:schemeClr>
          </a:solidFill>
          <a:ln>
            <a:solidFill>
              <a:schemeClr val="accent5">
                <a:shade val="50000"/>
              </a:schemeClr>
            </a:solidFill>
          </a:ln>
        </p:spPr>
        <p:txBody>
          <a:bodyPr>
            <a:spAutoFit/>
          </a:bodyPr>
          <a:lstStyle/>
          <a:p>
            <a:pPr algn="ctr" fontAlgn="auto">
              <a:spcBef>
                <a:spcPts val="0"/>
              </a:spcBef>
              <a:spcAft>
                <a:spcPts val="0"/>
              </a:spcAft>
              <a:defRPr/>
            </a:pPr>
            <a:r>
              <a:rPr lang="fr-FR" sz="2000" b="1" dirty="0">
                <a:latin typeface="+mn-lt"/>
                <a:cs typeface="+mn-cs"/>
              </a:rPr>
              <a:t>Durée : 9 h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B54F9C38-2B67-4A48-B4BA-A5C2A2157585}" type="slidenum">
              <a:rPr lang="fr-FR"/>
              <a:pPr>
                <a:defRPr/>
              </a:pPr>
              <a:t>53</a:t>
            </a:fld>
            <a:endParaRPr lang="fr-FR"/>
          </a:p>
        </p:txBody>
      </p:sp>
      <p:sp>
        <p:nvSpPr>
          <p:cNvPr id="266243" name="ZoneTexte 7"/>
          <p:cNvSpPr txBox="1">
            <a:spLocks noChangeArrowheads="1"/>
          </p:cNvSpPr>
          <p:nvPr/>
        </p:nvSpPr>
        <p:spPr bwMode="auto">
          <a:xfrm>
            <a:off x="322327" y="169863"/>
            <a:ext cx="84280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3200" b="1" dirty="0">
                <a:latin typeface="Calibri" pitchFamily="34" charset="0"/>
              </a:rPr>
              <a:t>Organisation du présentiel 2 : 2 H</a:t>
            </a:r>
          </a:p>
          <a:p>
            <a:pPr algn="ctr" eaLnBrk="1" hangingPunct="1"/>
            <a:r>
              <a:rPr lang="fr-FR" sz="3200" b="1" dirty="0" smtClean="0">
                <a:latin typeface="Calibri" pitchFamily="34" charset="0"/>
              </a:rPr>
              <a:t>Mercredi 16 </a:t>
            </a:r>
            <a:r>
              <a:rPr lang="fr-FR" sz="3200" b="1" dirty="0">
                <a:latin typeface="Calibri" pitchFamily="34" charset="0"/>
              </a:rPr>
              <a:t>avril de 13 h à 15 h</a:t>
            </a:r>
          </a:p>
        </p:txBody>
      </p:sp>
      <p:sp>
        <p:nvSpPr>
          <p:cNvPr id="15" name="Rectangle à coins arrondis 14"/>
          <p:cNvSpPr/>
          <p:nvPr/>
        </p:nvSpPr>
        <p:spPr>
          <a:xfrm>
            <a:off x="1258888" y="1412880"/>
            <a:ext cx="7200900" cy="4519613"/>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2400" dirty="0">
                <a:solidFill>
                  <a:schemeClr val="tx1"/>
                </a:solidFill>
              </a:rPr>
              <a:t>PARTAGE, ANALYSES, MUTUALISATIONS DES MISES EN ŒUVRE DANS LES CLASSES DE CM1 et CM2 </a:t>
            </a:r>
          </a:p>
          <a:p>
            <a:pPr algn="ctr" fontAlgn="auto">
              <a:spcBef>
                <a:spcPts val="0"/>
              </a:spcBef>
              <a:spcAft>
                <a:spcPts val="0"/>
              </a:spcAft>
              <a:defRPr/>
            </a:pPr>
            <a:r>
              <a:rPr lang="fr-FR" sz="2400" dirty="0">
                <a:solidFill>
                  <a:schemeClr val="tx1"/>
                </a:solidFill>
              </a:rPr>
              <a:t>1) SITUATIONS </a:t>
            </a:r>
            <a:r>
              <a:rPr lang="fr-FR" sz="2400" dirty="0" smtClean="0">
                <a:solidFill>
                  <a:schemeClr val="tx1"/>
                </a:solidFill>
              </a:rPr>
              <a:t>en calcul mental/en ligne</a:t>
            </a:r>
            <a:endParaRPr lang="fr-FR" sz="2400" dirty="0">
              <a:solidFill>
                <a:schemeClr val="tx1"/>
              </a:solidFill>
            </a:endParaRPr>
          </a:p>
          <a:p>
            <a:pPr algn="ctr" fontAlgn="auto">
              <a:spcBef>
                <a:spcPts val="0"/>
              </a:spcBef>
              <a:spcAft>
                <a:spcPts val="0"/>
              </a:spcAft>
              <a:defRPr/>
            </a:pPr>
            <a:r>
              <a:rPr lang="fr-FR" sz="2400" dirty="0" smtClean="0">
                <a:solidFill>
                  <a:schemeClr val="tx1"/>
                </a:solidFill>
              </a:rPr>
              <a:t>Et </a:t>
            </a:r>
            <a:r>
              <a:rPr lang="fr-FR" sz="2400" dirty="0">
                <a:solidFill>
                  <a:schemeClr val="tx1"/>
                </a:solidFill>
              </a:rPr>
              <a:t>autres </a:t>
            </a:r>
            <a:r>
              <a:rPr lang="fr-FR" sz="2400" dirty="0" smtClean="0">
                <a:solidFill>
                  <a:schemeClr val="tx1"/>
                </a:solidFill>
              </a:rPr>
              <a:t>…</a:t>
            </a:r>
          </a:p>
          <a:p>
            <a:pPr algn="ctr" fontAlgn="auto">
              <a:spcBef>
                <a:spcPts val="0"/>
              </a:spcBef>
              <a:spcAft>
                <a:spcPts val="0"/>
              </a:spcAft>
              <a:defRPr/>
            </a:pPr>
            <a:endParaRPr lang="fr-FR" sz="2400" dirty="0">
              <a:solidFill>
                <a:schemeClr val="tx1"/>
              </a:solidFill>
            </a:endParaRPr>
          </a:p>
          <a:p>
            <a:pPr algn="ctr" fontAlgn="auto">
              <a:spcBef>
                <a:spcPts val="0"/>
              </a:spcBef>
              <a:spcAft>
                <a:spcPts val="0"/>
              </a:spcAft>
              <a:defRPr/>
            </a:pPr>
            <a:r>
              <a:rPr lang="fr-FR" sz="2400" dirty="0">
                <a:solidFill>
                  <a:schemeClr val="tx1"/>
                </a:solidFill>
              </a:rPr>
              <a:t>DONC A RAMENER :</a:t>
            </a:r>
          </a:p>
          <a:p>
            <a:pPr algn="ctr" fontAlgn="auto">
              <a:spcBef>
                <a:spcPts val="0"/>
              </a:spcBef>
              <a:spcAft>
                <a:spcPts val="0"/>
              </a:spcAft>
              <a:defRPr/>
            </a:pPr>
            <a:r>
              <a:rPr lang="fr-FR" sz="2400" dirty="0">
                <a:solidFill>
                  <a:schemeClr val="tx1"/>
                </a:solidFill>
              </a:rPr>
              <a:t>des productions d’élèves, </a:t>
            </a:r>
          </a:p>
          <a:p>
            <a:pPr algn="ctr" fontAlgn="auto">
              <a:spcBef>
                <a:spcPts val="0"/>
              </a:spcBef>
              <a:spcAft>
                <a:spcPts val="0"/>
              </a:spcAft>
              <a:defRPr/>
            </a:pPr>
            <a:r>
              <a:rPr lang="fr-FR" sz="2400" dirty="0">
                <a:solidFill>
                  <a:schemeClr val="tx1"/>
                </a:solidFill>
              </a:rPr>
              <a:t>les grilles d’analyse..</a:t>
            </a:r>
          </a:p>
          <a:p>
            <a:pPr algn="ctr" fontAlgn="auto">
              <a:spcBef>
                <a:spcPts val="0"/>
              </a:spcBef>
              <a:spcAft>
                <a:spcPts val="0"/>
              </a:spcAft>
              <a:defRPr/>
            </a:pPr>
            <a:r>
              <a:rPr lang="fr-FR" sz="2400" dirty="0">
                <a:solidFill>
                  <a:schemeClr val="tx1"/>
                </a:solidFill>
              </a:rPr>
              <a:t>+ manuels des élèves</a:t>
            </a:r>
          </a:p>
          <a:p>
            <a:pPr algn="ctr" fontAlgn="auto">
              <a:spcBef>
                <a:spcPts val="0"/>
              </a:spcBef>
              <a:spcAft>
                <a:spcPts val="0"/>
              </a:spcAft>
              <a:defRPr/>
            </a:pPr>
            <a:endParaRPr lang="fr-FR" sz="24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ésultat de recherche d'images pour &quot;business&quo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253" r="12740"/>
          <a:stretch>
            <a:fillRect/>
          </a:stretch>
        </p:blipFill>
        <p:spPr bwMode="auto">
          <a:xfrm>
            <a:off x="0" y="0"/>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à coins arrondis 3"/>
          <p:cNvSpPr/>
          <p:nvPr/>
        </p:nvSpPr>
        <p:spPr>
          <a:xfrm>
            <a:off x="468315" y="2276475"/>
            <a:ext cx="8280400" cy="2089150"/>
          </a:xfrm>
          <a:prstGeom prst="roundRect">
            <a:avLst/>
          </a:prstGeom>
          <a:solidFill>
            <a:srgbClr val="0283C0"/>
          </a:solidFill>
          <a:ln>
            <a:solidFill>
              <a:srgbClr val="0283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218116" name="Titre 1"/>
          <p:cNvSpPr>
            <a:spLocks noGrp="1"/>
          </p:cNvSpPr>
          <p:nvPr>
            <p:ph type="ctrTitle"/>
          </p:nvPr>
        </p:nvSpPr>
        <p:spPr>
          <a:xfrm>
            <a:off x="722313" y="2479675"/>
            <a:ext cx="7772400" cy="1682750"/>
          </a:xfrm>
        </p:spPr>
        <p:txBody>
          <a:bodyPr/>
          <a:lstStyle/>
          <a:p>
            <a:pPr eaLnBrk="1" hangingPunct="1"/>
            <a:r>
              <a:rPr lang="fr-FR" smtClean="0">
                <a:solidFill>
                  <a:schemeClr val="bg1"/>
                </a:solidFill>
              </a:rPr>
              <a:t>Appréhender des problématiques d’enseignement du calcul en cycle 3</a:t>
            </a:r>
            <a:endParaRPr lang="fr-FR" sz="3200" smtClean="0">
              <a:solidFill>
                <a:schemeClr val="bg1"/>
              </a:solidFill>
              <a:cs typeface="Browallia New" pitchFamily="34" charset="-34"/>
            </a:endParaRPr>
          </a:p>
        </p:txBody>
      </p:sp>
      <p:sp>
        <p:nvSpPr>
          <p:cNvPr id="6" name="Espace réservé du numéro de diapositive 5"/>
          <p:cNvSpPr>
            <a:spLocks noGrp="1"/>
          </p:cNvSpPr>
          <p:nvPr>
            <p:ph type="sldNum" sz="quarter" idx="12"/>
          </p:nvPr>
        </p:nvSpPr>
        <p:spPr/>
        <p:txBody>
          <a:bodyPr/>
          <a:lstStyle/>
          <a:p>
            <a:pPr>
              <a:defRPr/>
            </a:pPr>
            <a:fld id="{BD45B8FF-E54A-494B-9661-80B0A9D16218}" type="slidenum">
              <a:rPr lang="fr-FR">
                <a:solidFill>
                  <a:prstClr val="black">
                    <a:tint val="75000"/>
                  </a:prstClr>
                </a:solidFill>
              </a:rPr>
              <a:pPr>
                <a:defRPr/>
              </a:pPr>
              <a:t>6</a:t>
            </a:fld>
            <a:endParaRPr lang="fr-FR">
              <a:solidFill>
                <a:prstClr val="black">
                  <a:tint val="75000"/>
                </a:prstClr>
              </a:solidFill>
            </a:endParaRPr>
          </a:p>
        </p:txBody>
      </p:sp>
    </p:spTree>
  </p:cSld>
  <p:clrMapOvr>
    <a:masterClrMapping/>
  </p:clrMapOvr>
  <p:transition spd="slow" advTm="126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EBAFE2A0-A260-4329-8874-73DC527CF4B9}" type="slidenum">
              <a:rPr lang="fr-FR"/>
              <a:pPr>
                <a:defRPr/>
              </a:pPr>
              <a:t>7</a:t>
            </a:fld>
            <a:endParaRPr lang="fr-FR"/>
          </a:p>
        </p:txBody>
      </p:sp>
      <p:sp>
        <p:nvSpPr>
          <p:cNvPr id="3" name="Rectangle 2"/>
          <p:cNvSpPr/>
          <p:nvPr/>
        </p:nvSpPr>
        <p:spPr>
          <a:xfrm>
            <a:off x="179452" y="692153"/>
            <a:ext cx="8713787" cy="5632311"/>
          </a:xfrm>
          <a:prstGeom prst="rect">
            <a:avLst/>
          </a:prstGeom>
        </p:spPr>
        <p:txBody>
          <a:bodyPr>
            <a:spAutoFit/>
          </a:bodyPr>
          <a:lstStyle/>
          <a:p>
            <a:pPr algn="ctr" fontAlgn="auto">
              <a:spcBef>
                <a:spcPts val="0"/>
              </a:spcBef>
              <a:spcAft>
                <a:spcPts val="0"/>
              </a:spcAft>
              <a:defRPr/>
            </a:pPr>
            <a:r>
              <a:rPr lang="fr-FR" sz="3600" dirty="0">
                <a:latin typeface="+mn-lt"/>
                <a:cs typeface="+mn-cs"/>
              </a:rPr>
              <a:t>Problématiques </a:t>
            </a:r>
          </a:p>
          <a:p>
            <a:pPr fontAlgn="auto">
              <a:spcBef>
                <a:spcPts val="0"/>
              </a:spcBef>
              <a:spcAft>
                <a:spcPts val="0"/>
              </a:spcAft>
              <a:defRPr/>
            </a:pPr>
            <a:endParaRPr lang="fr-FR" sz="3600" dirty="0">
              <a:latin typeface="+mn-lt"/>
              <a:cs typeface="+mn-cs"/>
            </a:endParaRPr>
          </a:p>
          <a:p>
            <a:pPr marL="571500" indent="-571500" fontAlgn="auto">
              <a:spcBef>
                <a:spcPts val="0"/>
              </a:spcBef>
              <a:spcAft>
                <a:spcPts val="0"/>
              </a:spcAft>
              <a:buFontTx/>
              <a:buChar char="-"/>
              <a:defRPr/>
            </a:pPr>
            <a:r>
              <a:rPr lang="fr-FR" sz="2800" dirty="0">
                <a:latin typeface="+mn-lt"/>
                <a:cs typeface="+mn-cs"/>
              </a:rPr>
              <a:t>Quels sont les enjeux de l’enseignement du calcul mental ?</a:t>
            </a:r>
          </a:p>
          <a:p>
            <a:pPr fontAlgn="auto">
              <a:spcBef>
                <a:spcPts val="0"/>
              </a:spcBef>
              <a:spcAft>
                <a:spcPts val="0"/>
              </a:spcAft>
              <a:defRPr/>
            </a:pPr>
            <a:endParaRPr lang="fr-FR" sz="2800" dirty="0">
              <a:latin typeface="+mn-lt"/>
              <a:cs typeface="+mn-cs"/>
            </a:endParaRPr>
          </a:p>
          <a:p>
            <a:pPr marL="571500" indent="-571500" fontAlgn="auto">
              <a:spcBef>
                <a:spcPts val="0"/>
              </a:spcBef>
              <a:spcAft>
                <a:spcPts val="0"/>
              </a:spcAft>
              <a:buFontTx/>
              <a:buChar char="-"/>
              <a:defRPr/>
            </a:pPr>
            <a:r>
              <a:rPr lang="fr-FR" sz="2800" dirty="0">
                <a:latin typeface="+mn-lt"/>
                <a:cs typeface="+mn-cs"/>
              </a:rPr>
              <a:t>Qu’est-ce que le calcul en ligne ?</a:t>
            </a:r>
          </a:p>
          <a:p>
            <a:pPr marL="571500" indent="-571500" fontAlgn="auto">
              <a:spcBef>
                <a:spcPts val="0"/>
              </a:spcBef>
              <a:spcAft>
                <a:spcPts val="0"/>
              </a:spcAft>
              <a:buFontTx/>
              <a:buChar char="-"/>
              <a:defRPr/>
            </a:pPr>
            <a:endParaRPr lang="fr-FR" sz="2800" dirty="0">
              <a:latin typeface="+mn-lt"/>
              <a:cs typeface="+mn-cs"/>
            </a:endParaRPr>
          </a:p>
          <a:p>
            <a:pPr marL="571500" indent="-571500" fontAlgn="auto">
              <a:spcBef>
                <a:spcPts val="0"/>
              </a:spcBef>
              <a:spcAft>
                <a:spcPts val="0"/>
              </a:spcAft>
              <a:buFontTx/>
              <a:buChar char="-"/>
              <a:defRPr/>
            </a:pPr>
            <a:r>
              <a:rPr lang="fr-FR" sz="2800" dirty="0">
                <a:latin typeface="+mn-lt"/>
                <a:cs typeface="+mn-cs"/>
              </a:rPr>
              <a:t>Quelles procédures du calcul mental enseigner ?</a:t>
            </a:r>
          </a:p>
          <a:p>
            <a:pPr marL="571500" indent="-571500" fontAlgn="auto">
              <a:spcBef>
                <a:spcPts val="0"/>
              </a:spcBef>
              <a:spcAft>
                <a:spcPts val="0"/>
              </a:spcAft>
              <a:buFontTx/>
              <a:buChar char="-"/>
              <a:defRPr/>
            </a:pPr>
            <a:endParaRPr lang="fr-FR" sz="2800" dirty="0">
              <a:latin typeface="+mn-lt"/>
              <a:cs typeface="+mn-cs"/>
            </a:endParaRPr>
          </a:p>
          <a:p>
            <a:pPr marL="571500" indent="-571500" fontAlgn="auto">
              <a:spcBef>
                <a:spcPts val="0"/>
              </a:spcBef>
              <a:spcAft>
                <a:spcPts val="0"/>
              </a:spcAft>
              <a:buFontTx/>
              <a:buChar char="-"/>
              <a:defRPr/>
            </a:pPr>
            <a:r>
              <a:rPr lang="fr-FR" sz="2800" dirty="0">
                <a:latin typeface="+mn-lt"/>
                <a:cs typeface="+mn-cs"/>
              </a:rPr>
              <a:t>Comment concevoir une séquence de calcul mental ?</a:t>
            </a:r>
          </a:p>
          <a:p>
            <a:pPr marL="571500" indent="-571500" fontAlgn="auto">
              <a:spcBef>
                <a:spcPts val="0"/>
              </a:spcBef>
              <a:spcAft>
                <a:spcPts val="0"/>
              </a:spcAft>
              <a:buFontTx/>
              <a:buChar char="-"/>
              <a:defRPr/>
            </a:pPr>
            <a:endParaRPr lang="fr-FR" sz="2800" dirty="0">
              <a:latin typeface="+mn-lt"/>
              <a:cs typeface="+mn-cs"/>
            </a:endParaRPr>
          </a:p>
          <a:p>
            <a:pPr marL="571500" indent="-571500" fontAlgn="auto">
              <a:spcBef>
                <a:spcPts val="0"/>
              </a:spcBef>
              <a:spcAft>
                <a:spcPts val="0"/>
              </a:spcAft>
              <a:buFontTx/>
              <a:buChar char="-"/>
              <a:defRPr/>
            </a:pPr>
            <a:endParaRPr lang="fr-FR" sz="3600"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BDEA0ECA-DE4B-4B35-B5DF-7CDECA960C38}" type="slidenum">
              <a:rPr lang="fr-FR" smtClean="0"/>
              <a:pPr>
                <a:defRPr/>
              </a:pPr>
              <a:t>8</a:t>
            </a:fld>
            <a:endParaRPr lang="fr-FR"/>
          </a:p>
        </p:txBody>
      </p:sp>
      <p:pic>
        <p:nvPicPr>
          <p:cNvPr id="220163"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53" y="260478"/>
            <a:ext cx="2613025" cy="2613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0164" name="Image 3"/>
          <p:cNvPicPr>
            <a:picLocks noChangeAspect="1" noChangeArrowheads="1"/>
          </p:cNvPicPr>
          <p:nvPr/>
        </p:nvPicPr>
        <p:blipFill>
          <a:blip r:embed="rId3">
            <a:extLst>
              <a:ext uri="{28A0092B-C50C-407E-A947-70E740481C1C}">
                <a14:useLocalDpi xmlns:a14="http://schemas.microsoft.com/office/drawing/2010/main" val="0"/>
              </a:ext>
            </a:extLst>
          </a:blip>
          <a:srcRect r="5016" b="1357"/>
          <a:stretch>
            <a:fillRect/>
          </a:stretch>
        </p:blipFill>
        <p:spPr bwMode="auto">
          <a:xfrm>
            <a:off x="3076577" y="280988"/>
            <a:ext cx="2951163" cy="2571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0165" name="Imag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325" y="196850"/>
            <a:ext cx="2857500" cy="30495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0166" name="Imag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205038"/>
            <a:ext cx="3284538"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7" name="Imag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38" y="4365625"/>
            <a:ext cx="6611937" cy="22494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0168" name="Image 7"/>
          <p:cNvPicPr>
            <a:picLocks noChangeAspect="1" noChangeArrowheads="1"/>
          </p:cNvPicPr>
          <p:nvPr/>
        </p:nvPicPr>
        <p:blipFill>
          <a:blip r:embed="rId7" cstate="print">
            <a:extLst>
              <a:ext uri="{28A0092B-C50C-407E-A947-70E740481C1C}">
                <a14:useLocalDpi xmlns:a14="http://schemas.microsoft.com/office/drawing/2010/main" val="0"/>
              </a:ext>
            </a:extLst>
          </a:blip>
          <a:srcRect l="8430" t="5344" r="3033" b="1329"/>
          <a:stretch>
            <a:fillRect/>
          </a:stretch>
        </p:blipFill>
        <p:spPr bwMode="auto">
          <a:xfrm>
            <a:off x="6327775" y="3359278"/>
            <a:ext cx="2514600" cy="29511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3"/>
          <p:cNvSpPr/>
          <p:nvPr>
            <p:custDataLst>
              <p:tags r:id="rId1"/>
            </p:custDataLst>
          </p:nvPr>
        </p:nvSpPr>
        <p:spPr>
          <a:xfrm>
            <a:off x="2386014" y="2451228"/>
            <a:ext cx="4176712" cy="803275"/>
          </a:xfrm>
          <a:prstGeom prst="roundRect">
            <a:avLst/>
          </a:prstGeom>
          <a:solidFill>
            <a:srgbClr val="FF0000"/>
          </a:soli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3200" b="1" dirty="0">
                <a:solidFill>
                  <a:prstClr val="black"/>
                </a:solidFill>
              </a:rPr>
              <a:t>Les recommandations</a:t>
            </a:r>
          </a:p>
        </p:txBody>
      </p:sp>
      <p:sp>
        <p:nvSpPr>
          <p:cNvPr id="15" name="Rectangle : coins arrondis 3"/>
          <p:cNvSpPr/>
          <p:nvPr>
            <p:custDataLst>
              <p:tags r:id="rId2"/>
            </p:custDataLst>
          </p:nvPr>
        </p:nvSpPr>
        <p:spPr>
          <a:xfrm>
            <a:off x="2386014" y="3387730"/>
            <a:ext cx="4176712" cy="835025"/>
          </a:xfrm>
          <a:prstGeom prst="round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fr-FR" sz="3200" b="1" dirty="0">
                <a:solidFill>
                  <a:prstClr val="black"/>
                </a:solidFill>
              </a:rPr>
              <a:t>Les définitions</a:t>
            </a:r>
          </a:p>
        </p:txBody>
      </p:sp>
      <p:sp>
        <p:nvSpPr>
          <p:cNvPr id="9" name="Titre 1"/>
          <p:cNvSpPr txBox="1">
            <a:spLocks/>
          </p:cNvSpPr>
          <p:nvPr/>
        </p:nvSpPr>
        <p:spPr>
          <a:xfrm>
            <a:off x="754063" y="765175"/>
            <a:ext cx="7772400" cy="1125538"/>
          </a:xfrm>
          <a:prstGeom prst="rect">
            <a:avLst/>
          </a:prstGeom>
          <a:solidFill>
            <a:schemeClr val="bg1">
              <a:lumMod val="50000"/>
            </a:schemeClr>
          </a:solidFill>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fr-FR" b="1" dirty="0">
                <a:solidFill>
                  <a:prstClr val="white"/>
                </a:solidFill>
              </a:rPr>
              <a:t> CALCUL MENTAL, EN LIGNE, POSE, INSTRUMENTE … ?</a:t>
            </a:r>
          </a:p>
        </p:txBody>
      </p:sp>
      <p:sp>
        <p:nvSpPr>
          <p:cNvPr id="11" name="Rectangle : coins arrondis 3"/>
          <p:cNvSpPr/>
          <p:nvPr>
            <p:custDataLst>
              <p:tags r:id="rId3"/>
            </p:custDataLst>
          </p:nvPr>
        </p:nvSpPr>
        <p:spPr>
          <a:xfrm>
            <a:off x="2386014" y="4375150"/>
            <a:ext cx="4176712" cy="9985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sz="3200" b="1" dirty="0">
                <a:solidFill>
                  <a:prstClr val="black"/>
                </a:solidFill>
              </a:rPr>
              <a:t>Quels apports pour les élèves</a:t>
            </a:r>
          </a:p>
        </p:txBody>
      </p:sp>
      <p:pic>
        <p:nvPicPr>
          <p:cNvPr id="221190"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6021516"/>
            <a:ext cx="167005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0"/>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2.jpeg"/></Relationships>
</file>

<file path=ppt/theme/_rels/theme24.xml.rels><?xml version="1.0" encoding="UTF-8" standalone="yes"?>
<Relationships xmlns="http://schemas.openxmlformats.org/package/2006/relationships"><Relationship Id="rId1" Type="http://schemas.openxmlformats.org/officeDocument/2006/relationships/image" Target="../media/image2.jpeg"/></Relationships>
</file>

<file path=ppt/theme/_rels/theme25.xml.rels><?xml version="1.0" encoding="UTF-8" standalone="yes"?>
<Relationships xmlns="http://schemas.openxmlformats.org/package/2006/relationships"><Relationship Id="rId1" Type="http://schemas.openxmlformats.org/officeDocument/2006/relationships/image" Target="../media/image2.jpeg"/></Relationships>
</file>

<file path=ppt/theme/_rels/theme26.xml.rels><?xml version="1.0" encoding="UTF-8" standalone="yes"?>
<Relationships xmlns="http://schemas.openxmlformats.org/package/2006/relationships"><Relationship Id="rId1" Type="http://schemas.openxmlformats.org/officeDocument/2006/relationships/image" Target="../media/image3.jpeg"/></Relationships>
</file>

<file path=ppt/theme/_rels/theme27.xml.rels><?xml version="1.0" encoding="UTF-8" standalone="yes"?>
<Relationships xmlns="http://schemas.openxmlformats.org/package/2006/relationships"><Relationship Id="rId1" Type="http://schemas.openxmlformats.org/officeDocument/2006/relationships/image" Target="../media/image2.jpeg"/></Relationships>
</file>

<file path=ppt/theme/_rels/theme28.xml.rels><?xml version="1.0" encoding="UTF-8" standalone="yes"?>
<Relationships xmlns="http://schemas.openxmlformats.org/package/2006/relationships"><Relationship Id="rId1" Type="http://schemas.openxmlformats.org/officeDocument/2006/relationships/image" Target="../media/image2.jpeg"/></Relationships>
</file>

<file path=ppt/theme/_rels/theme29.xml.rels><?xml version="1.0" encoding="UTF-8" standalone="yes"?>
<Relationships xmlns="http://schemas.openxmlformats.org/package/2006/relationships"><Relationship Id="rId1" Type="http://schemas.openxmlformats.org/officeDocument/2006/relationships/image" Target="../media/image2.jpeg"/></Relationships>
</file>

<file path=ppt/theme/_rels/theme30.xml.rels><?xml version="1.0" encoding="UTF-8" standalone="yes"?>
<Relationships xmlns="http://schemas.openxmlformats.org/package/2006/relationships"><Relationship Id="rId1" Type="http://schemas.openxmlformats.org/officeDocument/2006/relationships/image" Target="../media/image2.jpeg"/></Relationships>
</file>

<file path=ppt/theme/_rels/theme31.xml.rels><?xml version="1.0" encoding="UTF-8" standalone="yes"?>
<Relationships xmlns="http://schemas.openxmlformats.org/package/2006/relationships"><Relationship Id="rId1" Type="http://schemas.openxmlformats.org/officeDocument/2006/relationships/image" Target="../media/image2.jpeg"/></Relationships>
</file>

<file path=ppt/theme/_rels/theme32.xml.rels><?xml version="1.0" encoding="UTF-8" standalone="yes"?>
<Relationships xmlns="http://schemas.openxmlformats.org/package/2006/relationships"><Relationship Id="rId1" Type="http://schemas.openxmlformats.org/officeDocument/2006/relationships/image" Target="../media/image2.jpeg"/></Relationships>
</file>

<file path=ppt/theme/_rels/theme33.xml.rels><?xml version="1.0" encoding="UTF-8" standalone="yes"?>
<Relationships xmlns="http://schemas.openxmlformats.org/package/2006/relationships"><Relationship Id="rId1" Type="http://schemas.openxmlformats.org/officeDocument/2006/relationships/image" Target="../media/image2.jpeg"/></Relationships>
</file>

<file path=ppt/theme/_rels/theme3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1.xml><?xml version="1.0" encoding="utf-8"?>
<a:theme xmlns:a="http://schemas.openxmlformats.org/drawingml/2006/main" name="1_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2.xml><?xml version="1.0" encoding="utf-8"?>
<a:theme xmlns:a="http://schemas.openxmlformats.org/drawingml/2006/main" name="19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4.xml><?xml version="1.0" encoding="utf-8"?>
<a:theme xmlns:a="http://schemas.openxmlformats.org/drawingml/2006/main" name="2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5.xml><?xml version="1.0" encoding="utf-8"?>
<a:theme xmlns:a="http://schemas.openxmlformats.org/drawingml/2006/main" name="3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6.xml><?xml version="1.0" encoding="utf-8"?>
<a:theme xmlns:a="http://schemas.openxmlformats.org/drawingml/2006/main" name="1_Intégral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é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7.xml><?xml version="1.0" encoding="utf-8"?>
<a:theme xmlns:a="http://schemas.openxmlformats.org/drawingml/2006/main" name="4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8.xml><?xml version="1.0" encoding="utf-8"?>
<a:theme xmlns:a="http://schemas.openxmlformats.org/drawingml/2006/main" name="5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9.xml><?xml version="1.0" encoding="utf-8"?>
<a:theme xmlns:a="http://schemas.openxmlformats.org/drawingml/2006/main" name="6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7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1.xml><?xml version="1.0" encoding="utf-8"?>
<a:theme xmlns:a="http://schemas.openxmlformats.org/drawingml/2006/main" name="8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2.xml><?xml version="1.0" encoding="utf-8"?>
<a:theme xmlns:a="http://schemas.openxmlformats.org/drawingml/2006/main" name="9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3.xml><?xml version="1.0" encoding="utf-8"?>
<a:theme xmlns:a="http://schemas.openxmlformats.org/drawingml/2006/main" name="10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4.xml><?xml version="1.0" encoding="utf-8"?>
<a:theme xmlns:a="http://schemas.openxmlformats.org/drawingml/2006/main" name="1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10676</TotalTime>
  <Words>5623</Words>
  <Application>Microsoft Office PowerPoint</Application>
  <PresentationFormat>Affichage à l'écran (4:3)</PresentationFormat>
  <Paragraphs>624</Paragraphs>
  <Slides>53</Slides>
  <Notes>40</Notes>
  <HiddenSlides>0</HiddenSlides>
  <MMClips>0</MMClips>
  <ScaleCrop>false</ScaleCrop>
  <HeadingPairs>
    <vt:vector size="4" baseType="variant">
      <vt:variant>
        <vt:lpstr>Thème</vt:lpstr>
      </vt:variant>
      <vt:variant>
        <vt:i4>34</vt:i4>
      </vt:variant>
      <vt:variant>
        <vt:lpstr>Titres des diapositives</vt:lpstr>
      </vt:variant>
      <vt:variant>
        <vt:i4>53</vt:i4>
      </vt:variant>
    </vt:vector>
  </HeadingPairs>
  <TitlesOfParts>
    <vt:vector size="87" baseType="lpstr">
      <vt:lpstr>Thème Office</vt:lpstr>
      <vt:lpstr>Conception personnalisée</vt:lpstr>
      <vt:lpstr>1_Thème Office</vt:lpstr>
      <vt:lpstr>2_Thème Office</vt:lpstr>
      <vt:lpstr>3_Thème Office</vt:lpstr>
      <vt:lpstr>4_Thème Office</vt:lpstr>
      <vt:lpstr>5_Thème Office</vt:lpstr>
      <vt:lpstr>6_Thème Office</vt:lpstr>
      <vt:lpstr>7_Thème Office</vt:lpstr>
      <vt:lpstr>8_Thème Office</vt:lpstr>
      <vt:lpstr>9_Thème Office</vt:lpstr>
      <vt:lpstr>10_Thème Office</vt:lpstr>
      <vt:lpstr>11_Thème Office</vt:lpstr>
      <vt:lpstr>12_Thème Office</vt:lpstr>
      <vt:lpstr>13_Thème Office</vt:lpstr>
      <vt:lpstr>14_Thème Office</vt:lpstr>
      <vt:lpstr>15_Thème Office</vt:lpstr>
      <vt:lpstr>16_Thème Office</vt:lpstr>
      <vt:lpstr>17_Thème Office</vt:lpstr>
      <vt:lpstr>Origine</vt:lpstr>
      <vt:lpstr>1_Origine</vt:lpstr>
      <vt:lpstr>19_Thème Office</vt:lpstr>
      <vt:lpstr>Contiguïté</vt:lpstr>
      <vt:lpstr>2_Contiguïté</vt:lpstr>
      <vt:lpstr>3_Contiguïté</vt:lpstr>
      <vt:lpstr>1_Intégrale</vt:lpstr>
      <vt:lpstr>4_Contiguïté</vt:lpstr>
      <vt:lpstr>5_Contiguïté</vt:lpstr>
      <vt:lpstr>6_Contiguïté</vt:lpstr>
      <vt:lpstr>7_Contiguïté</vt:lpstr>
      <vt:lpstr>8_Contiguïté</vt:lpstr>
      <vt:lpstr>9_Contiguïté</vt:lpstr>
      <vt:lpstr>10_Contiguïté</vt:lpstr>
      <vt:lpstr>1_Contiguïté</vt:lpstr>
      <vt:lpstr>Présentation PowerPoint</vt:lpstr>
      <vt:lpstr>CALCUL </vt:lpstr>
      <vt:lpstr>Présentation PowerPoint</vt:lpstr>
      <vt:lpstr>Présentation PowerPoint</vt:lpstr>
      <vt:lpstr>Présentation PowerPoint</vt:lpstr>
      <vt:lpstr>Appréhender des problématiques d’enseignement du calcul en cycle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Calcul en ligne et mental</vt:lpstr>
      <vt:lpstr>Repères de progressivité</vt:lpstr>
      <vt:lpstr>Présentation PowerPoint</vt:lpstr>
      <vt:lpstr>:  </vt:lpstr>
      <vt:lpstr>Calcul mental au cycle 3   Comment concevoir une séquence?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 les points de vigilance</vt:lpstr>
      <vt:lpstr>Activité à réaliser </vt:lpstr>
      <vt:lpstr>Présentation PowerPoint</vt:lpstr>
      <vt:lpstr>Le calcul - présentation partie in situ</vt:lpstr>
      <vt:lpstr>Présentation PowerPoint</vt:lpstr>
    </vt:vector>
  </TitlesOfParts>
  <Company>IGR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Proportionnalité</dc:title>
  <dc:creator>Pascale SCHWAGER</dc:creator>
  <cp:lastModifiedBy>Utilisateur</cp:lastModifiedBy>
  <cp:revision>414</cp:revision>
  <cp:lastPrinted>2017-11-29T17:14:07Z</cp:lastPrinted>
  <dcterms:created xsi:type="dcterms:W3CDTF">2017-09-13T08:24:23Z</dcterms:created>
  <dcterms:modified xsi:type="dcterms:W3CDTF">2018-04-03T21:14:55Z</dcterms:modified>
</cp:coreProperties>
</file>